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9144000"/>
  <p:notesSz cx="6858000" cy="9144000"/>
  <p:embeddedFontLst>
    <p:embeddedFont>
      <p:font typeface="Roboto Black"/>
      <p:bold r:id="rId46"/>
      <p:boldItalic r:id="rId47"/>
    </p:embeddedFont>
    <p:embeddedFont>
      <p:font typeface="Roboto Medium"/>
      <p:regular r:id="rId48"/>
      <p:bold r:id="rId49"/>
      <p:italic r:id="rId50"/>
      <p:boldItalic r:id="rId51"/>
    </p:embeddedFont>
    <p:embeddedFont>
      <p:font typeface="Roboto"/>
      <p:regular r:id="rId52"/>
      <p:bold r:id="rId53"/>
      <p:italic r:id="rId54"/>
      <p:boldItalic r:id="rId55"/>
    </p:embeddedFont>
    <p:embeddedFont>
      <p:font typeface="Arimo"/>
      <p:regular r:id="rId56"/>
      <p:bold r:id="rId57"/>
      <p:italic r:id="rId58"/>
      <p:boldItalic r:id="rId59"/>
    </p:embeddedFont>
    <p:embeddedFont>
      <p:font typeface="Montserrat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64" roundtripDataSignature="AMtx7miE5HcTaTlSRWmQIcoMEG9anPUI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Black-bold.fntdata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Medium-regular.fntdata"/><Relationship Id="rId47" Type="http://schemas.openxmlformats.org/officeDocument/2006/relationships/font" Target="fonts/RobotoBlack-boldItalic.fntdata"/><Relationship Id="rId49" Type="http://schemas.openxmlformats.org/officeDocument/2006/relationships/font" Target="fonts/Roboto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-italic.fntdata"/><Relationship Id="rId61" Type="http://schemas.openxmlformats.org/officeDocument/2006/relationships/font" Target="fonts/Montserrat-bold.fntdata"/><Relationship Id="rId20" Type="http://schemas.openxmlformats.org/officeDocument/2006/relationships/slide" Target="slides/slide15.xml"/><Relationship Id="rId64" Type="http://customschemas.google.com/relationships/presentationmetadata" Target="metadata"/><Relationship Id="rId63" Type="http://schemas.openxmlformats.org/officeDocument/2006/relationships/font" Target="fonts/Montserrat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ontserrat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Medium-boldItalic.fntdata"/><Relationship Id="rId50" Type="http://schemas.openxmlformats.org/officeDocument/2006/relationships/font" Target="fonts/RobotoMedium-italic.fntdata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6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5.xml"/><Relationship Id="rId54" Type="http://schemas.openxmlformats.org/officeDocument/2006/relationships/font" Target="fonts/Roboto-italic.fntdata"/><Relationship Id="rId13" Type="http://schemas.openxmlformats.org/officeDocument/2006/relationships/slide" Target="slides/slide8.xml"/><Relationship Id="rId57" Type="http://schemas.openxmlformats.org/officeDocument/2006/relationships/font" Target="fonts/Arimo-bold.fntdata"/><Relationship Id="rId12" Type="http://schemas.openxmlformats.org/officeDocument/2006/relationships/slide" Target="slides/slide7.xml"/><Relationship Id="rId56" Type="http://schemas.openxmlformats.org/officeDocument/2006/relationships/font" Target="fonts/Arimo-regular.fntdata"/><Relationship Id="rId15" Type="http://schemas.openxmlformats.org/officeDocument/2006/relationships/slide" Target="slides/slide10.xml"/><Relationship Id="rId59" Type="http://schemas.openxmlformats.org/officeDocument/2006/relationships/font" Target="fonts/Arimo-boldItalic.fntdata"/><Relationship Id="rId14" Type="http://schemas.openxmlformats.org/officeDocument/2006/relationships/slide" Target="slides/slide9.xml"/><Relationship Id="rId58" Type="http://schemas.openxmlformats.org/officeDocument/2006/relationships/font" Target="fonts/Arim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99b09d5256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99b09d5256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399b09d5256_1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9b09d5256_1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99b09d5256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399b09d5256_1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99b09d5256_1_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99b09d5256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99b09d5256_1_4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a559494360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a55949436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a559494360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a55ffa947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a55ffa94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a55ffa947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a55ffa9474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a55ffa947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a55ffa9474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7" name="Google Shape;467;p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9b09d5256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99b09d525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99b09d5256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C:\Users\IVY\Desktop\new-02.jpg" id="21" name="Google Shape;21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319" y="6225"/>
            <a:ext cx="9381267" cy="702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a97c5325d0_1_987"/>
          <p:cNvSpPr txBox="1"/>
          <p:nvPr>
            <p:ph type="title"/>
          </p:nvPr>
        </p:nvSpPr>
        <p:spPr>
          <a:xfrm>
            <a:off x="311700" y="390167"/>
            <a:ext cx="85206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3a97c5325d0_1_98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區段標題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C:\Users\IVY\Desktop\new-03.jpg" id="34" name="Google Shape;3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6634" y="0"/>
            <a:ext cx="9160634" cy="695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4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4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0.jp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34.png"/><Relationship Id="rId6" Type="http://schemas.openxmlformats.org/officeDocument/2006/relationships/image" Target="../media/image1.png"/><Relationship Id="rId7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20" Type="http://schemas.openxmlformats.org/officeDocument/2006/relationships/image" Target="../media/image57.png"/><Relationship Id="rId22" Type="http://schemas.openxmlformats.org/officeDocument/2006/relationships/image" Target="../media/image48.png"/><Relationship Id="rId21" Type="http://schemas.openxmlformats.org/officeDocument/2006/relationships/image" Target="../media/image55.png"/><Relationship Id="rId24" Type="http://schemas.openxmlformats.org/officeDocument/2006/relationships/image" Target="../media/image60.png"/><Relationship Id="rId23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1.png"/><Relationship Id="rId26" Type="http://schemas.openxmlformats.org/officeDocument/2006/relationships/image" Target="../media/image65.png"/><Relationship Id="rId25" Type="http://schemas.openxmlformats.org/officeDocument/2006/relationships/image" Target="../media/image53.png"/><Relationship Id="rId27" Type="http://schemas.openxmlformats.org/officeDocument/2006/relationships/image" Target="../media/image63.png"/><Relationship Id="rId5" Type="http://schemas.openxmlformats.org/officeDocument/2006/relationships/image" Target="../media/image39.png"/><Relationship Id="rId6" Type="http://schemas.openxmlformats.org/officeDocument/2006/relationships/image" Target="../media/image44.png"/><Relationship Id="rId7" Type="http://schemas.openxmlformats.org/officeDocument/2006/relationships/image" Target="../media/image37.png"/><Relationship Id="rId8" Type="http://schemas.openxmlformats.org/officeDocument/2006/relationships/image" Target="../media/image45.png"/><Relationship Id="rId11" Type="http://schemas.openxmlformats.org/officeDocument/2006/relationships/image" Target="../media/image35.png"/><Relationship Id="rId10" Type="http://schemas.openxmlformats.org/officeDocument/2006/relationships/image" Target="../media/image42.png"/><Relationship Id="rId13" Type="http://schemas.openxmlformats.org/officeDocument/2006/relationships/image" Target="../media/image46.png"/><Relationship Id="rId12" Type="http://schemas.openxmlformats.org/officeDocument/2006/relationships/image" Target="../media/image58.png"/><Relationship Id="rId15" Type="http://schemas.openxmlformats.org/officeDocument/2006/relationships/image" Target="../media/image50.png"/><Relationship Id="rId14" Type="http://schemas.openxmlformats.org/officeDocument/2006/relationships/image" Target="../media/image38.png"/><Relationship Id="rId17" Type="http://schemas.openxmlformats.org/officeDocument/2006/relationships/image" Target="../media/image56.png"/><Relationship Id="rId16" Type="http://schemas.openxmlformats.org/officeDocument/2006/relationships/image" Target="../media/image49.png"/><Relationship Id="rId19" Type="http://schemas.openxmlformats.org/officeDocument/2006/relationships/image" Target="../media/image62.png"/><Relationship Id="rId18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FKai-SB"/>
              <a:buNone/>
            </a:pPr>
            <a:r>
              <a:rPr b="1" lang="zh-TW">
                <a:latin typeface="DFKai-SB"/>
                <a:ea typeface="DFKai-SB"/>
                <a:cs typeface="DFKai-SB"/>
                <a:sym typeface="DFKai-SB"/>
              </a:rPr>
              <a:t>蒙恬科技法人說明會</a:t>
            </a:r>
            <a:endParaRPr b="1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94" name="Google Shape;94;p1"/>
          <p:cNvSpPr txBox="1"/>
          <p:nvPr>
            <p:ph idx="1" type="subTitle"/>
          </p:nvPr>
        </p:nvSpPr>
        <p:spPr>
          <a:xfrm>
            <a:off x="1371600" y="3886200"/>
            <a:ext cx="6400800" cy="1270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zh-TW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總經理洪成安博士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>
                <a:solidFill>
                  <a:schemeClr val="dk1"/>
                </a:solidFill>
              </a:rPr>
              <a:t>                                              </a:t>
            </a:r>
            <a:r>
              <a:rPr lang="zh-TW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2025.11.</a:t>
            </a:r>
            <a:r>
              <a:rPr lang="zh-TW">
                <a:solidFill>
                  <a:schemeClr val="dk1"/>
                </a:solidFill>
              </a:rPr>
              <a:t>25</a:t>
            </a:r>
            <a:r>
              <a:rPr lang="zh-TW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t/>
            </a:r>
            <a:endParaRPr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二、業務內容</a:t>
            </a:r>
            <a:endParaRPr/>
          </a:p>
        </p:txBody>
      </p:sp>
      <p:sp>
        <p:nvSpPr>
          <p:cNvPr id="168" name="Google Shape;168;p10"/>
          <p:cNvSpPr txBox="1"/>
          <p:nvPr>
            <p:ph idx="1" type="body"/>
          </p:nvPr>
        </p:nvSpPr>
        <p:spPr>
          <a:xfrm>
            <a:off x="467544" y="1504617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2167" lvl="0" marL="4572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46"/>
              <a:buChar char="●"/>
            </a:pPr>
            <a:r>
              <a:rPr lang="zh-TW" sz="2800">
                <a:latin typeface="Arimo"/>
                <a:ea typeface="Arimo"/>
                <a:cs typeface="Arimo"/>
                <a:sym typeface="Arimo"/>
              </a:rPr>
              <a:t>Asteroom </a:t>
            </a:r>
            <a:r>
              <a:rPr lang="zh-TW"/>
              <a:t>– </a:t>
            </a:r>
            <a:r>
              <a:rPr lang="zh-TW" sz="2800"/>
              <a:t>從 DIY </a:t>
            </a:r>
            <a:r>
              <a:rPr lang="zh-TW" sz="2800"/>
              <a:t>到鑑價，再以房屋為核心的</a:t>
            </a:r>
            <a:r>
              <a:rPr lang="zh-TW" sz="2800">
                <a:solidFill>
                  <a:schemeClr val="dk2"/>
                </a:solidFill>
              </a:rPr>
              <a:t>檢驗</a:t>
            </a:r>
            <a:r>
              <a:rPr lang="zh-TW" sz="2800"/>
              <a:t>服務與報告(Inspection Report)</a:t>
            </a:r>
            <a:endParaRPr sz="2800"/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 sz="2200"/>
          </a:p>
          <a:p>
            <a:pPr indent="-228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 sz="2200"/>
          </a:p>
        </p:txBody>
      </p:sp>
      <p:sp>
        <p:nvSpPr>
          <p:cNvPr id="169" name="Google Shape;169;p10"/>
          <p:cNvSpPr txBox="1"/>
          <p:nvPr/>
        </p:nvSpPr>
        <p:spPr>
          <a:xfrm>
            <a:off x="2054620" y="2652050"/>
            <a:ext cx="3237600" cy="297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600" lIns="91600" spcFirstLastPara="1" rIns="91600" wrap="square" tIns="916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3">
                <a:solidFill>
                  <a:schemeClr val="dk1"/>
                </a:solidFill>
              </a:rPr>
              <a:t>Realtors, Photogarphers</a:t>
            </a:r>
            <a:endParaRPr sz="2103">
              <a:solidFill>
                <a:schemeClr val="dk1"/>
              </a:solidFill>
            </a:endParaRPr>
          </a:p>
        </p:txBody>
      </p:sp>
      <p:sp>
        <p:nvSpPr>
          <p:cNvPr id="170" name="Google Shape;170;p10"/>
          <p:cNvSpPr txBox="1"/>
          <p:nvPr/>
        </p:nvSpPr>
        <p:spPr>
          <a:xfrm>
            <a:off x="150525" y="3962529"/>
            <a:ext cx="13926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600" lIns="91600" spcFirstLastPara="1" rIns="91600" wrap="square" tIns="91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4">
                <a:solidFill>
                  <a:schemeClr val="dk1"/>
                </a:solidFill>
              </a:rPr>
              <a:t>Property data</a:t>
            </a:r>
            <a:endParaRPr sz="2204">
              <a:solidFill>
                <a:schemeClr val="dk1"/>
              </a:solidFill>
            </a:endParaRPr>
          </a:p>
        </p:txBody>
      </p:sp>
      <p:sp>
        <p:nvSpPr>
          <p:cNvPr id="171" name="Google Shape;171;p10"/>
          <p:cNvSpPr txBox="1"/>
          <p:nvPr/>
        </p:nvSpPr>
        <p:spPr>
          <a:xfrm>
            <a:off x="2054620" y="4140588"/>
            <a:ext cx="1926600" cy="297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600" lIns="91600" spcFirstLastPara="1" rIns="91600" wrap="square" tIns="91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3">
                <a:solidFill>
                  <a:schemeClr val="dk1"/>
                </a:solidFill>
              </a:rPr>
              <a:t>Data Colletors</a:t>
            </a:r>
            <a:endParaRPr sz="2103">
              <a:solidFill>
                <a:schemeClr val="dk1"/>
              </a:solidFill>
            </a:endParaRPr>
          </a:p>
        </p:txBody>
      </p:sp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 b="34644" l="62181" r="0" t="0"/>
          <a:stretch/>
        </p:blipFill>
        <p:spPr>
          <a:xfrm>
            <a:off x="5814471" y="4575600"/>
            <a:ext cx="1169953" cy="131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4620" y="4573583"/>
            <a:ext cx="1457963" cy="12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6671" y="4575615"/>
            <a:ext cx="2175825" cy="89887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/>
          <p:nvPr/>
        </p:nvSpPr>
        <p:spPr>
          <a:xfrm>
            <a:off x="4343582" y="3958612"/>
            <a:ext cx="514800" cy="341400"/>
          </a:xfrm>
          <a:prstGeom prst="mathPlus">
            <a:avLst>
              <a:gd fmla="val 23520" name="adj1"/>
            </a:avLst>
          </a:prstGeom>
          <a:solidFill>
            <a:schemeClr val="dk2"/>
          </a:solidFill>
          <a:ln cap="flat" cmpd="sng" w="95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600" lIns="91600" spcFirstLastPara="1" rIns="91600" wrap="square" tIns="916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2"/>
          </a:p>
        </p:txBody>
      </p:sp>
      <p:pic>
        <p:nvPicPr>
          <p:cNvPr id="176" name="Google Shape;176;p10" title="Monte Sereno, CA Floor Plan with GLA.jpg"/>
          <p:cNvPicPr preferRelativeResize="0"/>
          <p:nvPr/>
        </p:nvPicPr>
        <p:blipFill rotWithShape="1">
          <a:blip r:embed="rId6">
            <a:alphaModFix/>
          </a:blip>
          <a:srcRect b="9500" l="15235" r="12556" t="7449"/>
          <a:stretch/>
        </p:blipFill>
        <p:spPr>
          <a:xfrm>
            <a:off x="4433321" y="3158937"/>
            <a:ext cx="1672591" cy="7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 title="Monte Sereno dollhous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54620" y="3105225"/>
            <a:ext cx="2175825" cy="75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3537" y="3314492"/>
            <a:ext cx="1169951" cy="16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31070" y="3655473"/>
            <a:ext cx="1392418" cy="1301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10"/>
          <p:cNvCxnSpPr>
            <a:stCxn id="170" idx="3"/>
            <a:endCxn id="177" idx="1"/>
          </p:cNvCxnSpPr>
          <p:nvPr/>
        </p:nvCxnSpPr>
        <p:spPr>
          <a:xfrm flipH="1" rot="10800000">
            <a:off x="1543125" y="3485229"/>
            <a:ext cx="511500" cy="809400"/>
          </a:xfrm>
          <a:prstGeom prst="curvedConnector3">
            <a:avLst>
              <a:gd fmla="val 50005" name="adj1"/>
            </a:avLst>
          </a:prstGeom>
          <a:noFill/>
          <a:ln cap="flat" cmpd="sng" w="190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1" name="Google Shape;181;p10"/>
          <p:cNvCxnSpPr>
            <a:stCxn id="170" idx="3"/>
            <a:endCxn id="173" idx="1"/>
          </p:cNvCxnSpPr>
          <p:nvPr/>
        </p:nvCxnSpPr>
        <p:spPr>
          <a:xfrm>
            <a:off x="1543125" y="4294629"/>
            <a:ext cx="511500" cy="925800"/>
          </a:xfrm>
          <a:prstGeom prst="curvedConnector3">
            <a:avLst>
              <a:gd fmla="val 50005" name="adj1"/>
            </a:avLst>
          </a:prstGeom>
          <a:noFill/>
          <a:ln cap="flat" cmpd="sng" w="190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2" name="Google Shape;182;p10"/>
          <p:cNvCxnSpPr>
            <a:stCxn id="176" idx="3"/>
            <a:endCxn id="179" idx="1"/>
          </p:cNvCxnSpPr>
          <p:nvPr/>
        </p:nvCxnSpPr>
        <p:spPr>
          <a:xfrm>
            <a:off x="6105913" y="3558775"/>
            <a:ext cx="1225200" cy="161700"/>
          </a:xfrm>
          <a:prstGeom prst="curvedConnector3">
            <a:avLst>
              <a:gd fmla="val 50003" name="adj1"/>
            </a:avLst>
          </a:prstGeom>
          <a:noFill/>
          <a:ln cap="flat" cmpd="sng" w="190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3" name="Google Shape;183;p10"/>
          <p:cNvCxnSpPr>
            <a:stCxn id="176" idx="3"/>
            <a:endCxn id="178" idx="1"/>
          </p:cNvCxnSpPr>
          <p:nvPr/>
        </p:nvCxnSpPr>
        <p:spPr>
          <a:xfrm flipH="1" rot="10800000">
            <a:off x="6105913" y="3396175"/>
            <a:ext cx="1447500" cy="162600"/>
          </a:xfrm>
          <a:prstGeom prst="curvedConnector3">
            <a:avLst>
              <a:gd fmla="val 50004" name="adj1"/>
            </a:avLst>
          </a:prstGeom>
          <a:noFill/>
          <a:ln cap="flat" cmpd="sng" w="190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4" name="Google Shape;184;p10"/>
          <p:cNvSpPr txBox="1"/>
          <p:nvPr/>
        </p:nvSpPr>
        <p:spPr>
          <a:xfrm>
            <a:off x="7553534" y="4573575"/>
            <a:ext cx="1324500" cy="1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600" lIns="91600" spcFirstLastPara="1" rIns="91600" wrap="square" tIns="91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4">
                <a:solidFill>
                  <a:schemeClr val="dk1"/>
                </a:solidFill>
              </a:rPr>
              <a:t>AMCs, Lenders,</a:t>
            </a:r>
            <a:endParaRPr sz="1404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4">
                <a:solidFill>
                  <a:schemeClr val="dk1"/>
                </a:solidFill>
              </a:rPr>
              <a:t>iBuyer,</a:t>
            </a:r>
            <a:endParaRPr sz="1404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4">
                <a:solidFill>
                  <a:schemeClr val="dk1"/>
                </a:solidFill>
              </a:rPr>
              <a:t>Property manage</a:t>
            </a:r>
            <a:r>
              <a:rPr lang="zh-TW" sz="1404">
                <a:solidFill>
                  <a:schemeClr val="dk1"/>
                </a:solidFill>
              </a:rPr>
              <a:t>ers</a:t>
            </a:r>
            <a:r>
              <a:rPr lang="zh-TW" sz="1404">
                <a:solidFill>
                  <a:schemeClr val="dk1"/>
                </a:solidFill>
              </a:rPr>
              <a:t> </a:t>
            </a:r>
            <a:endParaRPr sz="1404">
              <a:solidFill>
                <a:schemeClr val="dk1"/>
              </a:solidFill>
            </a:endParaRPr>
          </a:p>
        </p:txBody>
      </p:sp>
      <p:cxnSp>
        <p:nvCxnSpPr>
          <p:cNvPr id="185" name="Google Shape;185;p10"/>
          <p:cNvCxnSpPr>
            <a:stCxn id="172" idx="3"/>
            <a:endCxn id="184" idx="1"/>
          </p:cNvCxnSpPr>
          <p:nvPr/>
        </p:nvCxnSpPr>
        <p:spPr>
          <a:xfrm>
            <a:off x="6984424" y="5233966"/>
            <a:ext cx="569100" cy="30900"/>
          </a:xfrm>
          <a:prstGeom prst="curvedConnector3">
            <a:avLst>
              <a:gd fmla="val 49987" name="adj1"/>
            </a:avLst>
          </a:prstGeom>
          <a:noFill/>
          <a:ln cap="flat" cmpd="sng" w="190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86" name="Google Shape;186;p10"/>
          <p:cNvSpPr txBox="1"/>
          <p:nvPr/>
        </p:nvSpPr>
        <p:spPr>
          <a:xfrm>
            <a:off x="7442252" y="2652050"/>
            <a:ext cx="1170000" cy="2541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600" lIns="91600" spcFirstLastPara="1" rIns="91600" wrap="square" tIns="916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3">
                <a:solidFill>
                  <a:schemeClr val="dk1"/>
                </a:solidFill>
              </a:rPr>
              <a:t>發布至</a:t>
            </a:r>
            <a:endParaRPr sz="2003">
              <a:solidFill>
                <a:schemeClr val="dk1"/>
              </a:solidFill>
            </a:endParaRPr>
          </a:p>
        </p:txBody>
      </p:sp>
      <p:sp>
        <p:nvSpPr>
          <p:cNvPr id="187" name="Google Shape;187;p10"/>
          <p:cNvSpPr txBox="1"/>
          <p:nvPr/>
        </p:nvSpPr>
        <p:spPr>
          <a:xfrm>
            <a:off x="7442252" y="4183415"/>
            <a:ext cx="1324500" cy="2541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600" lIns="91600" spcFirstLastPara="1" rIns="91600" wrap="square" tIns="916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3">
                <a:solidFill>
                  <a:schemeClr val="dk1"/>
                </a:solidFill>
              </a:rPr>
              <a:t>提供報告</a:t>
            </a:r>
            <a:endParaRPr sz="2003">
              <a:solidFill>
                <a:schemeClr val="dk1"/>
              </a:solidFill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4230" y="2885874"/>
            <a:ext cx="1225082" cy="102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4500"/>
              <a:t>二、業務內容</a:t>
            </a:r>
            <a:endParaRPr sz="4500"/>
          </a:p>
        </p:txBody>
      </p:sp>
      <p:sp>
        <p:nvSpPr>
          <p:cNvPr id="194" name="Google Shape;194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zh-TW" sz="2800">
                <a:latin typeface="Arimo"/>
                <a:ea typeface="Arimo"/>
                <a:cs typeface="Arimo"/>
                <a:sym typeface="Arimo"/>
              </a:rPr>
              <a:t>Asteroom </a:t>
            </a:r>
            <a:r>
              <a:rPr lang="zh-TW" sz="2800"/>
              <a:t>–</a:t>
            </a:r>
            <a:r>
              <a:rPr lang="zh-TW" sz="2800"/>
              <a:t>房屋鑑價與檢驗</a:t>
            </a:r>
            <a:r>
              <a:rPr lang="zh-TW" sz="2800"/>
              <a:t>服務</a:t>
            </a:r>
            <a:endParaRPr sz="2800"/>
          </a:p>
          <a:p>
            <a:pPr indent="-3619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zh-TW" sz="2000"/>
              <a:t>服務對象</a:t>
            </a:r>
            <a:r>
              <a:rPr lang="zh-TW" sz="2000"/>
              <a:t>：房利美(Fannie Mae)、鑑價管理公司、銀行、放貸公司、物業管理公司</a:t>
            </a:r>
            <a:r>
              <a:rPr lang="zh-TW" sz="2000"/>
              <a:t>等</a:t>
            </a:r>
            <a:r>
              <a:rPr lang="zh-TW" sz="2000"/>
              <a:t>。</a:t>
            </a:r>
            <a:endParaRPr sz="2000"/>
          </a:p>
          <a:p>
            <a:pPr indent="-3619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zh-TW" sz="2000"/>
              <a:t>協助美國的鑑價現代化、物業租賃管理等，運用3D 實境導覽提高貸款鑑價的速度，及運用圖像協助物業管理與紀錄</a:t>
            </a:r>
            <a:r>
              <a:rPr lang="zh-TW" sz="2000"/>
              <a:t>屋況</a:t>
            </a:r>
            <a:r>
              <a:rPr lang="zh-TW" sz="2000"/>
              <a:t>和</a:t>
            </a:r>
            <a:r>
              <a:rPr lang="zh-TW" sz="2000"/>
              <a:t>家電等</a:t>
            </a:r>
            <a:r>
              <a:rPr lang="zh-TW" sz="2000"/>
              <a:t>資產。</a:t>
            </a:r>
            <a:endParaRPr sz="2000"/>
          </a:p>
          <a:p>
            <a:pPr indent="-3619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zh-TW" sz="2000"/>
              <a:t>優勢：運用遍布全美的</a:t>
            </a:r>
            <a:r>
              <a:rPr lang="zh-TW" sz="2000"/>
              <a:t> </a:t>
            </a:r>
            <a:r>
              <a:rPr lang="zh-TW" sz="2000"/>
              <a:t>DIY方案使用者，超過35,000名，</a:t>
            </a:r>
            <a:r>
              <a:rPr lang="zh-TW" sz="2000"/>
              <a:t>進行房屋</a:t>
            </a:r>
            <a:r>
              <a:rPr lang="zh-TW" sz="2000"/>
              <a:t>拍攝</a:t>
            </a:r>
            <a:r>
              <a:rPr lang="zh-TW" sz="2000"/>
              <a:t>與資料收集</a:t>
            </a:r>
            <a:r>
              <a:rPr lang="zh-TW" sz="2000"/>
              <a:t>。</a:t>
            </a:r>
            <a:endParaRPr sz="2000"/>
          </a:p>
          <a:p>
            <a:pPr indent="-361950" lvl="1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zh-TW" sz="2000"/>
              <a:t>主要客戶：Offerpad, Opteon, Solidifi, HomeRiver, Fannie Mae</a:t>
            </a:r>
            <a:endParaRPr sz="2000"/>
          </a:p>
        </p:txBody>
      </p:sp>
      <p:pic>
        <p:nvPicPr>
          <p:cNvPr id="195" name="Google Shape;1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3491" y="5561072"/>
            <a:ext cx="1105942" cy="35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2116" y="5216766"/>
            <a:ext cx="1266225" cy="948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fferpad Logo" id="197" name="Google Shape;19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8125" y="5605605"/>
            <a:ext cx="1290634" cy="4058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any News &amp; Updates | HomeRiver Group®" id="198" name="Google Shape;19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2246" y="4834435"/>
            <a:ext cx="1795348" cy="1713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nnie Mae Logo and symbol, meaning, history, PNG" id="199" name="Google Shape;199;p13"/>
          <p:cNvPicPr preferRelativeResize="0"/>
          <p:nvPr/>
        </p:nvPicPr>
        <p:blipFill rotWithShape="1">
          <a:blip r:embed="rId7">
            <a:alphaModFix/>
          </a:blip>
          <a:srcRect b="33844" l="0" r="0" t="32311"/>
          <a:stretch/>
        </p:blipFill>
        <p:spPr>
          <a:xfrm>
            <a:off x="6905441" y="5549065"/>
            <a:ext cx="1800000" cy="38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鑑價服務涵蓋92%的美國</a:t>
            </a:r>
            <a:r>
              <a:rPr lang="zh-TW"/>
              <a:t>地區</a:t>
            </a:r>
            <a:endParaRPr/>
          </a:p>
        </p:txBody>
      </p:sp>
      <p:sp>
        <p:nvSpPr>
          <p:cNvPr id="205" name="Google Shape;205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\\10.10.9.3\Departments\Asteroom\Marketing\1.行銷素材\3. Photo\產品圖\Asteroom Appraisal Coverage.png" id="206" name="Google Shape;2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268760"/>
            <a:ext cx="8875674" cy="486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99b09d5256_1_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Uniform Property Data Report</a:t>
            </a:r>
            <a:endParaRPr/>
          </a:p>
        </p:txBody>
      </p:sp>
      <p:pic>
        <p:nvPicPr>
          <p:cNvPr id="213" name="Google Shape;213;g399b09d5256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1675" y="1191225"/>
            <a:ext cx="7063198" cy="51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99b09d5256_1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6675" y="1721125"/>
            <a:ext cx="3572699" cy="394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99b09d5256_1_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Appliance Report</a:t>
            </a:r>
            <a:endParaRPr/>
          </a:p>
        </p:txBody>
      </p:sp>
      <p:pic>
        <p:nvPicPr>
          <p:cNvPr id="221" name="Google Shape;221;g399b09d5256_1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525" y="1312800"/>
            <a:ext cx="7666861" cy="481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99b09d5256_1_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Floor Plan Area</a:t>
            </a:r>
            <a:endParaRPr/>
          </a:p>
        </p:txBody>
      </p:sp>
      <p:pic>
        <p:nvPicPr>
          <p:cNvPr id="228" name="Google Shape;228;g399b09d5256_1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75" y="1365188"/>
            <a:ext cx="7432854" cy="513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 sz="4500"/>
              <a:t>二、業務內容</a:t>
            </a:r>
            <a:endParaRPr sz="4500"/>
          </a:p>
        </p:txBody>
      </p:sp>
      <p:sp>
        <p:nvSpPr>
          <p:cNvPr id="234" name="Google Shape;234;p1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Microsoft JhengHei"/>
              <a:buChar char="●"/>
            </a:pPr>
            <a:r>
              <a:rPr lang="zh-TW"/>
              <a:t>蒙恬AI掃譯筆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Microsoft JhengHei"/>
              <a:buChar char="○"/>
            </a:pPr>
            <a:r>
              <a:rPr lang="zh-TW" sz="2400"/>
              <a:t>整合生成式 AI 輔助和提升</a:t>
            </a:r>
            <a:r>
              <a:rPr lang="zh-TW" sz="2400" u="sng"/>
              <a:t>英文閱讀理解能力</a:t>
            </a:r>
            <a:endParaRPr sz="2400" u="sng"/>
          </a:p>
          <a:p>
            <a:pPr indent="-285750" lvl="1" marL="74295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Microsoft JhengHei"/>
              <a:buChar char="○"/>
            </a:pPr>
            <a:r>
              <a:rPr lang="zh-TW" sz="2400"/>
              <a:t>功能</a:t>
            </a:r>
            <a:r>
              <a:rPr lang="zh-TW" sz="2400"/>
              <a:t>：</a:t>
            </a:r>
            <a:r>
              <a:rPr lang="zh-TW" sz="2400"/>
              <a:t>電子辭典、掃描發音、</a:t>
            </a:r>
            <a:r>
              <a:rPr lang="zh-TW" sz="2400" u="sng"/>
              <a:t>口說發音練習</a:t>
            </a:r>
            <a:r>
              <a:rPr lang="zh-TW" sz="2400"/>
              <a:t>、單字聽寫</a:t>
            </a:r>
            <a:r>
              <a:rPr lang="zh-TW" sz="2400"/>
              <a:t>、</a:t>
            </a:r>
            <a:r>
              <a:rPr lang="zh-TW" sz="2400" u="sng"/>
              <a:t>AI 生成閱讀測驗</a:t>
            </a:r>
            <a:r>
              <a:rPr lang="zh-TW" sz="2400" u="sng"/>
              <a:t>和摘要</a:t>
            </a:r>
            <a:r>
              <a:rPr lang="zh-TW" sz="2400"/>
              <a:t>、查詢過的單字自動同步到雲端練習。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/>
              <a:t>AI Reading Buddy</a:t>
            </a:r>
            <a:endParaRPr/>
          </a:p>
        </p:txBody>
      </p:sp>
      <p:sp>
        <p:nvSpPr>
          <p:cNvPr id="240" name="Google Shape;240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O:\5.產品資料\蒙恬 AI 掃譯筆\英文版\電商圖\Amazon\V2-AI Reading Buddy\A+ Content\A+ Content_03.jpg" id="241" name="Google Shape;241;p20"/>
          <p:cNvPicPr preferRelativeResize="0"/>
          <p:nvPr/>
        </p:nvPicPr>
        <p:blipFill rotWithShape="1">
          <a:blip r:embed="rId3">
            <a:alphaModFix/>
          </a:blip>
          <a:srcRect b="0" l="0" r="0" t="14772"/>
          <a:stretch/>
        </p:blipFill>
        <p:spPr>
          <a:xfrm>
            <a:off x="0" y="1447800"/>
            <a:ext cx="8782194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/>
              <a:t>AI 生成英文閱讀測驗</a:t>
            </a:r>
            <a:endParaRPr/>
          </a:p>
        </p:txBody>
      </p:sp>
      <p:sp>
        <p:nvSpPr>
          <p:cNvPr id="247" name="Google Shape;24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48" name="Google Shape;2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79" y="1428750"/>
            <a:ext cx="9039521" cy="517366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6610324" y="1682354"/>
            <a:ext cx="238127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400" u="none" cap="none" strike="noStrike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AI 依據內容，生成閱讀測驗</a:t>
            </a:r>
            <a:endParaRPr b="0" i="0" sz="1400" u="none" cap="none" strike="noStrike">
              <a:solidFill>
                <a:schemeClr val="accent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0" name="Google Shape;250;p19"/>
          <p:cNvSpPr txBox="1"/>
          <p:nvPr/>
        </p:nvSpPr>
        <p:spPr>
          <a:xfrm>
            <a:off x="323528" y="1682354"/>
            <a:ext cx="18478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400" u="none" cap="none" strike="noStrike">
                <a:solidFill>
                  <a:schemeClr val="accent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掃描輸入英文內容</a:t>
            </a:r>
            <a:endParaRPr b="0" i="0" sz="1400" u="none" cap="none" strike="noStrike">
              <a:solidFill>
                <a:schemeClr val="accent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559494360_0_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英語口說練習</a:t>
            </a:r>
            <a:endParaRPr/>
          </a:p>
        </p:txBody>
      </p:sp>
      <p:sp>
        <p:nvSpPr>
          <p:cNvPr id="257" name="Google Shape;257;g3a559494360_0_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g3a559494360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800" y="1302300"/>
            <a:ext cx="9144001" cy="471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簡報大綱</a:t>
            </a:r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>
            <a:off x="457211" y="1661886"/>
            <a:ext cx="7890531" cy="878772"/>
            <a:chOff x="444182" y="438789"/>
            <a:chExt cx="7567403" cy="731700"/>
          </a:xfrm>
        </p:grpSpPr>
        <p:sp>
          <p:nvSpPr>
            <p:cNvPr id="102" name="Google Shape;102;p2"/>
            <p:cNvSpPr txBox="1"/>
            <p:nvPr/>
          </p:nvSpPr>
          <p:spPr>
            <a:xfrm>
              <a:off x="444182" y="488975"/>
              <a:ext cx="22710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zh-TW" sz="2300" u="none" cap="none" strike="noStrike">
                  <a:solidFill>
                    <a:srgbClr val="0D5D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壹</a:t>
              </a:r>
              <a:r>
                <a:rPr b="0" i="0" lang="zh-TW" sz="23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、</a:t>
              </a:r>
              <a:r>
                <a:rPr b="0" i="0" lang="zh-TW" sz="2300" u="none" cap="none" strike="noStrike">
                  <a:solidFill>
                    <a:srgbClr val="0D5D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公司概況</a:t>
              </a:r>
              <a:endParaRPr b="0" i="0" sz="23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789785" y="438789"/>
              <a:ext cx="5221800" cy="731700"/>
            </a:xfrm>
            <a:prstGeom prst="rect">
              <a:avLst/>
            </a:prstGeom>
            <a:solidFill>
              <a:srgbClr val="02A0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2914389" y="523065"/>
              <a:ext cx="4765800" cy="575400"/>
            </a:xfrm>
            <a:prstGeom prst="rect">
              <a:avLst/>
            </a:prstGeom>
            <a:solidFill>
              <a:srgbClr val="02A0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zh-TW" sz="1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公司簡介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zh-TW" sz="1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主要產品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554941" y="2723997"/>
            <a:ext cx="7414520" cy="878772"/>
            <a:chOff x="550777" y="1323150"/>
            <a:chExt cx="7099310" cy="731700"/>
          </a:xfrm>
        </p:grpSpPr>
        <p:sp>
          <p:nvSpPr>
            <p:cNvPr id="106" name="Google Shape;106;p2"/>
            <p:cNvSpPr txBox="1"/>
            <p:nvPr/>
          </p:nvSpPr>
          <p:spPr>
            <a:xfrm>
              <a:off x="550777" y="1373350"/>
              <a:ext cx="21645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zh-TW" sz="2300" u="none" cap="none" strike="noStrike">
                  <a:solidFill>
                    <a:srgbClr val="0D5D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貳</a:t>
              </a:r>
              <a:r>
                <a:rPr b="0" i="0" lang="zh-TW" sz="23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、</a:t>
              </a:r>
              <a:r>
                <a:rPr b="0" i="0" lang="zh-TW" sz="2300" u="none" cap="none" strike="noStrike">
                  <a:solidFill>
                    <a:srgbClr val="0D5D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營運概況</a:t>
              </a:r>
              <a:endParaRPr b="0" i="0" sz="23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789787" y="1323150"/>
              <a:ext cx="4860300" cy="731700"/>
            </a:xfrm>
            <a:prstGeom prst="rect">
              <a:avLst/>
            </a:prstGeom>
            <a:solidFill>
              <a:srgbClr val="02A0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t/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2914387" y="1529721"/>
              <a:ext cx="4373100" cy="330600"/>
            </a:xfrm>
            <a:prstGeom prst="rect">
              <a:avLst/>
            </a:prstGeom>
            <a:solidFill>
              <a:srgbClr val="02A0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zh-TW" sz="1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業務發展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zh-TW" sz="15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業務內容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619880" y="3782198"/>
            <a:ext cx="6970777" cy="878772"/>
            <a:chOff x="612955" y="2204250"/>
            <a:chExt cx="6674432" cy="731700"/>
          </a:xfrm>
        </p:grpSpPr>
        <p:sp>
          <p:nvSpPr>
            <p:cNvPr id="110" name="Google Shape;110;p2"/>
            <p:cNvSpPr txBox="1"/>
            <p:nvPr/>
          </p:nvSpPr>
          <p:spPr>
            <a:xfrm>
              <a:off x="612955" y="2254450"/>
              <a:ext cx="21021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zh-TW" sz="2300" u="none" cap="none" strike="noStrike">
                  <a:solidFill>
                    <a:srgbClr val="0D5D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參、財務概況</a:t>
              </a:r>
              <a:endParaRPr b="0" i="0" sz="2300" u="none" cap="none" strike="noStrike">
                <a:solidFill>
                  <a:srgbClr val="0D5DD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789787" y="2204250"/>
              <a:ext cx="4497600" cy="731700"/>
            </a:xfrm>
            <a:prstGeom prst="rect">
              <a:avLst/>
            </a:prstGeom>
            <a:solidFill>
              <a:srgbClr val="02A0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2914388" y="2410805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zh-TW" sz="1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經營結果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zh-TW" sz="1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財務績效指標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619875" y="4844332"/>
            <a:ext cx="6593232" cy="878772"/>
            <a:chOff x="612950" y="3088625"/>
            <a:chExt cx="6312937" cy="731700"/>
          </a:xfrm>
        </p:grpSpPr>
        <p:sp>
          <p:nvSpPr>
            <p:cNvPr id="114" name="Google Shape;114;p2"/>
            <p:cNvSpPr txBox="1"/>
            <p:nvPr/>
          </p:nvSpPr>
          <p:spPr>
            <a:xfrm>
              <a:off x="612950" y="3138820"/>
              <a:ext cx="21021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zh-TW" sz="2400" u="none" cap="none" strike="noStrike">
                  <a:solidFill>
                    <a:srgbClr val="0E65F0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肆、未來展望</a:t>
              </a:r>
              <a:endParaRPr b="0" i="0" sz="2400" u="none" cap="none" strike="noStrike">
                <a:solidFill>
                  <a:srgbClr val="0E65F0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789787" y="3088625"/>
              <a:ext cx="4136100" cy="731700"/>
            </a:xfrm>
            <a:prstGeom prst="rect">
              <a:avLst/>
            </a:prstGeom>
            <a:solidFill>
              <a:srgbClr val="02A0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2914388" y="3295179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zh-TW" sz="1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營運策略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zh-TW" sz="15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產品發展</a:t>
              </a:r>
              <a:endParaRPr b="0" i="0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/>
              <a:t>二、業務內容</a:t>
            </a:r>
            <a:endParaRPr/>
          </a:p>
        </p:txBody>
      </p:sp>
      <p:sp>
        <p:nvSpPr>
          <p:cNvPr id="264" name="Google Shape;264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zh-TW"/>
              <a:t>蒙恬 AI 錄音王(即將上市)：運用AI打造個人知識庫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Microsoft JhengHei"/>
              <a:buChar char="○"/>
            </a:pPr>
            <a:r>
              <a:rPr lang="zh-TW"/>
              <a:t>目標客群：商務人士、大學生、創意工作者等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Microsoft JhengHei"/>
              <a:buChar char="○"/>
            </a:pPr>
            <a:r>
              <a:rPr lang="zh-TW"/>
              <a:t>功能：</a:t>
            </a:r>
            <a:r>
              <a:rPr lang="zh-TW" u="sng"/>
              <a:t>錄音轉逐字稿</a:t>
            </a:r>
            <a:r>
              <a:rPr lang="zh-TW"/>
              <a:t>，運用AI提高語音辨識、筆跡辨識。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Microsoft JhengHei"/>
              <a:buChar char="○"/>
            </a:pPr>
            <a:r>
              <a:rPr lang="zh-TW"/>
              <a:t>優勢：可上傳PDF、圖片等格式，</a:t>
            </a:r>
            <a:r>
              <a:rPr lang="zh-TW"/>
              <a:t>建立</a:t>
            </a:r>
            <a:r>
              <a:rPr lang="zh-TW"/>
              <a:t>專案</a:t>
            </a:r>
            <a:r>
              <a:rPr lang="zh-TW"/>
              <a:t>將相關資料運用 AI 整理成重點摘要</a:t>
            </a:r>
            <a:r>
              <a:rPr lang="zh-TW"/>
              <a:t>，形成</a:t>
            </a:r>
            <a:r>
              <a:rPr lang="zh-TW" u="sng"/>
              <a:t>個人知識庫</a:t>
            </a:r>
            <a:r>
              <a:rPr lang="zh-TW" u="sng"/>
              <a:t>與</a:t>
            </a:r>
            <a:r>
              <a:rPr lang="zh-TW" u="sng"/>
              <a:t>客戶資料庫</a:t>
            </a:r>
            <a:r>
              <a:rPr lang="zh-TW"/>
              <a:t>。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/>
              <a:t>蒙恬 AI 錄音王</a:t>
            </a:r>
            <a:endParaRPr/>
          </a:p>
        </p:txBody>
      </p:sp>
      <p:pic>
        <p:nvPicPr>
          <p:cNvPr descr="O:\5.產品資料\Notique AI Pen AI錄音王\產品圖\300DPI\7.jpg" id="270" name="Google Shape;270;p23"/>
          <p:cNvPicPr preferRelativeResize="0"/>
          <p:nvPr/>
        </p:nvPicPr>
        <p:blipFill rotWithShape="1">
          <a:blip r:embed="rId3">
            <a:alphaModFix/>
          </a:blip>
          <a:srcRect b="0" l="30142" r="29769" t="0"/>
          <a:stretch/>
        </p:blipFill>
        <p:spPr>
          <a:xfrm>
            <a:off x="205075" y="1277150"/>
            <a:ext cx="1947197" cy="48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4772" y="1213513"/>
            <a:ext cx="2390401" cy="513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5174" y="1213513"/>
            <a:ext cx="2352745" cy="513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7925" y="1213525"/>
            <a:ext cx="2432900" cy="5245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55ffa9474_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二、業務內容</a:t>
            </a:r>
            <a:endParaRPr/>
          </a:p>
        </p:txBody>
      </p:sp>
      <p:sp>
        <p:nvSpPr>
          <p:cNvPr id="280" name="Google Shape;280;g3a55ffa9474_0_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zh-TW" sz="3000"/>
              <a:t>蒙恬 </a:t>
            </a:r>
            <a:r>
              <a:rPr lang="zh-TW" sz="3000"/>
              <a:t>AI 聽寫王 - 聽你說，幫你寫，電腦輸入好幫手</a:t>
            </a:r>
            <a:endParaRPr sz="30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zh-TW" sz="2600"/>
              <a:t>免安裝，</a:t>
            </a:r>
            <a:r>
              <a:rPr lang="zh-TW" sz="2600" u="sng"/>
              <a:t>手機就是麥克風</a:t>
            </a:r>
            <a:r>
              <a:rPr lang="zh-TW" sz="2600"/>
              <a:t>，語音直接輸入至Win/Mac電腦</a:t>
            </a:r>
            <a:endParaRPr sz="26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zh-TW" sz="2600" u="sng"/>
              <a:t>AI 輔助語音辨識</a:t>
            </a:r>
            <a:r>
              <a:rPr lang="zh-TW" sz="2600"/>
              <a:t>，全文潤稿，刪贅字、加標點符號。</a:t>
            </a:r>
            <a:endParaRPr sz="26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zh-TW" sz="2600" u="sng"/>
              <a:t>AI 助理</a:t>
            </a:r>
            <a:r>
              <a:rPr lang="zh-TW" sz="2600"/>
              <a:t>，讓AI 生成電子郵件，文章、摘要、改寫等。</a:t>
            </a:r>
            <a:endParaRPr sz="2600"/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zh-TW" sz="2600" u="sng"/>
              <a:t>AI 翻譯群聊</a:t>
            </a:r>
            <a:r>
              <a:rPr lang="zh-TW" sz="2600"/>
              <a:t>：內建線上通訊，直接用中文與海外人士溝通協調，AI 自動翻譯成對方語言。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a55ffa9474_0_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3a55ffa9474_0_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g3a55ffa9474_0_8"/>
          <p:cNvPicPr preferRelativeResize="0"/>
          <p:nvPr/>
        </p:nvPicPr>
        <p:blipFill rotWithShape="1">
          <a:blip r:embed="rId3">
            <a:alphaModFix/>
          </a:blip>
          <a:srcRect b="17285" l="6450" r="2308" t="18073"/>
          <a:stretch/>
        </p:blipFill>
        <p:spPr>
          <a:xfrm>
            <a:off x="-214725" y="1901484"/>
            <a:ext cx="5352953" cy="49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a55ffa9474_0_8"/>
          <p:cNvPicPr preferRelativeResize="0"/>
          <p:nvPr/>
        </p:nvPicPr>
        <p:blipFill rotWithShape="1">
          <a:blip r:embed="rId4">
            <a:alphaModFix/>
          </a:blip>
          <a:srcRect b="35909" l="0" r="0" t="0"/>
          <a:stretch/>
        </p:blipFill>
        <p:spPr>
          <a:xfrm>
            <a:off x="3996225" y="-230700"/>
            <a:ext cx="5147775" cy="428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4500"/>
              <a:t>二、業務內容</a:t>
            </a:r>
            <a:endParaRPr/>
          </a:p>
        </p:txBody>
      </p:sp>
      <p:sp>
        <p:nvSpPr>
          <p:cNvPr id="296" name="Google Shape;296;p21"/>
          <p:cNvSpPr txBox="1"/>
          <p:nvPr>
            <p:ph idx="1" type="body"/>
          </p:nvPr>
        </p:nvSpPr>
        <p:spPr>
          <a:xfrm>
            <a:off x="457200" y="16106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1242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zh-TW"/>
              <a:t>BreezySign好好簽</a:t>
            </a:r>
            <a:endParaRPr/>
          </a:p>
          <a:p>
            <a:pPr indent="-325755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○"/>
            </a:pPr>
            <a:r>
              <a:rPr lang="zh-TW"/>
              <a:t>符合</a:t>
            </a:r>
            <a:r>
              <a:rPr lang="zh-TW" u="sng"/>
              <a:t>電子簽章法</a:t>
            </a:r>
            <a:r>
              <a:rPr lang="zh-TW"/>
              <a:t>的線上簽名與電子簽核平台</a:t>
            </a:r>
            <a:endParaRPr/>
          </a:p>
          <a:p>
            <a:pPr indent="-325755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○"/>
            </a:pPr>
            <a:r>
              <a:rPr lang="zh-TW"/>
              <a:t>專業方案</a:t>
            </a:r>
            <a:endParaRPr/>
          </a:p>
          <a:p>
            <a:pPr indent="-325755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b="1" lang="zh-TW"/>
              <a:t>合約</a:t>
            </a:r>
            <a:r>
              <a:rPr b="1" lang="zh-TW" u="sng"/>
              <a:t>電子簽章與管理</a:t>
            </a:r>
            <a:endParaRPr b="1" u="sng"/>
          </a:p>
          <a:p>
            <a:pPr indent="-325755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○"/>
            </a:pPr>
            <a:r>
              <a:rPr lang="zh-TW"/>
              <a:t>企業方案</a:t>
            </a:r>
            <a:endParaRPr/>
          </a:p>
          <a:p>
            <a:pPr indent="-325755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zh-TW" u="sng"/>
              <a:t>內部簽核與用印</a:t>
            </a:r>
            <a:r>
              <a:rPr lang="zh-TW"/>
              <a:t>、對外合約電子簽章與管理</a:t>
            </a:r>
            <a:endParaRPr/>
          </a:p>
          <a:p>
            <a:pPr indent="-325755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zh-TW" u="sng"/>
              <a:t>公開表單</a:t>
            </a:r>
            <a:endParaRPr u="sng"/>
          </a:p>
          <a:p>
            <a:pPr indent="-325755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zh-TW" u="sng"/>
              <a:t>Line 傳簽</a:t>
            </a:r>
            <a:endParaRPr u="sng"/>
          </a:p>
          <a:p>
            <a:pPr indent="-325755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○"/>
            </a:pPr>
            <a:r>
              <a:rPr lang="zh-TW"/>
              <a:t>客製方案</a:t>
            </a:r>
            <a:endParaRPr/>
          </a:p>
          <a:p>
            <a:pPr indent="-325755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000"/>
              <a:buChar char="•"/>
            </a:pPr>
            <a:r>
              <a:rPr lang="zh-TW" u="sng"/>
              <a:t>API 整合</a:t>
            </a:r>
            <a:endParaRPr u="sng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/>
          <p:nvPr>
            <p:ph type="title"/>
          </p:nvPr>
        </p:nvSpPr>
        <p:spPr>
          <a:xfrm>
            <a:off x="722313" y="20670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zh-TW"/>
              <a:t>參、財務概況</a:t>
            </a:r>
            <a:endParaRPr/>
          </a:p>
        </p:txBody>
      </p:sp>
      <p:sp>
        <p:nvSpPr>
          <p:cNvPr id="303" name="Google Shape;303;p24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一、營收(千元)</a:t>
            </a:r>
            <a:endParaRPr/>
          </a:p>
        </p:txBody>
      </p:sp>
      <p:pic>
        <p:nvPicPr>
          <p:cNvPr id="310" name="Google Shape;3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50" y="1211975"/>
            <a:ext cx="8559751" cy="491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 txBox="1"/>
          <p:nvPr>
            <p:ph type="title"/>
          </p:nvPr>
        </p:nvSpPr>
        <p:spPr>
          <a:xfrm>
            <a:off x="457188" y="476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二、產品別營收(元)</a:t>
            </a:r>
            <a:endParaRPr/>
          </a:p>
        </p:txBody>
      </p:sp>
      <p:sp>
        <p:nvSpPr>
          <p:cNvPr id="317" name="Google Shape;317;p26"/>
          <p:cNvSpPr txBox="1"/>
          <p:nvPr/>
        </p:nvSpPr>
        <p:spPr>
          <a:xfrm>
            <a:off x="6996150" y="2072200"/>
            <a:ext cx="142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61250"/>
            <a:ext cx="8420750" cy="48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 txBox="1"/>
          <p:nvPr>
            <p:ph type="title"/>
          </p:nvPr>
        </p:nvSpPr>
        <p:spPr>
          <a:xfrm>
            <a:off x="457200" y="1068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三、淨利(千元)</a:t>
            </a:r>
            <a:endParaRPr/>
          </a:p>
        </p:txBody>
      </p:sp>
      <p:pic>
        <p:nvPicPr>
          <p:cNvPr id="325" name="Google Shape;3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75" y="1249901"/>
            <a:ext cx="8144850" cy="47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"/>
          <p:cNvSpPr txBox="1"/>
          <p:nvPr>
            <p:ph type="title"/>
          </p:nvPr>
        </p:nvSpPr>
        <p:spPr>
          <a:xfrm>
            <a:off x="45720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四、每股盈餘(元)</a:t>
            </a:r>
            <a:endParaRPr/>
          </a:p>
        </p:txBody>
      </p:sp>
      <p:pic>
        <p:nvPicPr>
          <p:cNvPr id="332" name="Google Shape;3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50" y="1249750"/>
            <a:ext cx="7828901" cy="48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 txBox="1"/>
          <p:nvPr/>
        </p:nvSpPr>
        <p:spPr>
          <a:xfrm>
            <a:off x="468313" y="2927350"/>
            <a:ext cx="5256212" cy="830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zh-TW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1" i="0" sz="4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" name="Google Shape;123;p3"/>
          <p:cNvSpPr txBox="1"/>
          <p:nvPr>
            <p:ph type="title"/>
          </p:nvPr>
        </p:nvSpPr>
        <p:spPr>
          <a:xfrm>
            <a:off x="755576" y="197542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icrosoft JhengHei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壹、公司概況</a:t>
            </a:r>
            <a:endParaRPr sz="4000"/>
          </a:p>
        </p:txBody>
      </p:sp>
      <p:sp>
        <p:nvSpPr>
          <p:cNvPr id="124" name="Google Shape;124;p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五、股利(元)</a:t>
            </a:r>
            <a:endParaRPr/>
          </a:p>
        </p:txBody>
      </p:sp>
      <p:pic>
        <p:nvPicPr>
          <p:cNvPr id="339" name="Google Shape;3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75" y="1310500"/>
            <a:ext cx="7943775" cy="45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六、負債比</a:t>
            </a:r>
            <a:endParaRPr/>
          </a:p>
        </p:txBody>
      </p:sp>
      <p:pic>
        <p:nvPicPr>
          <p:cNvPr id="346" name="Google Shape;3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25" y="1231675"/>
            <a:ext cx="8280225" cy="48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七、每股淨值(元)</a:t>
            </a:r>
            <a:endParaRPr/>
          </a:p>
        </p:txBody>
      </p:sp>
      <p:pic>
        <p:nvPicPr>
          <p:cNvPr id="353" name="Google Shape;3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500" y="1283650"/>
            <a:ext cx="8229600" cy="47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"/>
          <p:cNvSpPr txBox="1"/>
          <p:nvPr>
            <p:ph type="title"/>
          </p:nvPr>
        </p:nvSpPr>
        <p:spPr>
          <a:xfrm>
            <a:off x="683568" y="213285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/>
              <a:t>肆、未來展望</a:t>
            </a:r>
            <a:endParaRPr/>
          </a:p>
        </p:txBody>
      </p:sp>
      <p:sp>
        <p:nvSpPr>
          <p:cNvPr id="359" name="Google Shape;359;p3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一、營運策略</a:t>
            </a:r>
            <a:endParaRPr/>
          </a:p>
        </p:txBody>
      </p:sp>
      <p:sp>
        <p:nvSpPr>
          <p:cNvPr id="366" name="Google Shape;366;p3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zh-TW"/>
              <a:t>以銷售硬體來累積軟體服務的用戶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zh-TW"/>
              <a:t>以軟硬體整合提供用戶良好的服務體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zh-TW"/>
              <a:t>使用AI來提升生產效率和改善用戶體驗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一、營運策略</a:t>
            </a:r>
            <a:endParaRPr/>
          </a:p>
        </p:txBody>
      </p:sp>
      <p:sp>
        <p:nvSpPr>
          <p:cNvPr id="372" name="Google Shape;372;p34"/>
          <p:cNvSpPr txBox="1"/>
          <p:nvPr>
            <p:ph idx="1" type="body"/>
          </p:nvPr>
        </p:nvSpPr>
        <p:spPr>
          <a:xfrm>
            <a:off x="457200" y="1484784"/>
            <a:ext cx="8229600" cy="46413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拓展銷售管道：</a:t>
            </a:r>
            <a:endParaRPr/>
          </a:p>
          <a:p>
            <a:pPr indent="-312419" lvl="1" marL="74295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zh-TW"/>
              <a:t>電子商務平台：Amazon、Shopify、大型電商平台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/>
              <a:t>強化數位</a:t>
            </a:r>
            <a:r>
              <a:rPr lang="zh-TW"/>
              <a:t>與品牌</a:t>
            </a:r>
            <a:r>
              <a:rPr lang="zh-TW"/>
              <a:t>行銷：</a:t>
            </a:r>
            <a:endParaRPr/>
          </a:p>
          <a:p>
            <a:pPr indent="-312418" lvl="1" marL="74295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zh-TW"/>
              <a:t>Meta</a:t>
            </a:r>
            <a:r>
              <a:rPr lang="zh-TW"/>
              <a:t>, Google, Amazon, TikTok</a:t>
            </a:r>
            <a:endParaRPr/>
          </a:p>
          <a:p>
            <a:pPr indent="-342900" lvl="0" marL="342900" rtl="0" algn="l">
              <a:spcBef>
                <a:spcPts val="544"/>
              </a:spcBef>
              <a:spcAft>
                <a:spcPts val="0"/>
              </a:spcAft>
              <a:buSzPts val="3200"/>
              <a:buChar char="•"/>
            </a:pPr>
            <a:r>
              <a:rPr b="1" lang="zh-TW"/>
              <a:t>與客戶進行 API整合提升客戶黏著度</a:t>
            </a:r>
            <a:endParaRPr b="1"/>
          </a:p>
          <a:p>
            <a:pPr indent="0" lvl="0" marL="914400" rtl="0" algn="l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0" rtl="0" algn="l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二、產品發展</a:t>
            </a:r>
            <a:endParaRPr/>
          </a:p>
        </p:txBody>
      </p:sp>
      <p:sp>
        <p:nvSpPr>
          <p:cNvPr id="378" name="Google Shape;378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2766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zh-TW"/>
              <a:t>Asteroom</a:t>
            </a:r>
            <a:endParaRPr/>
          </a:p>
          <a:p>
            <a:pPr indent="-278763" lvl="2" marL="11430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zh-TW"/>
              <a:t>整合更多客戶使用的平台，</a:t>
            </a:r>
            <a:r>
              <a:rPr b="1" lang="zh-TW"/>
              <a:t>提升客戶黏著</a:t>
            </a:r>
            <a:r>
              <a:rPr b="1" lang="zh-TW"/>
              <a:t>度</a:t>
            </a:r>
            <a:endParaRPr b="1"/>
          </a:p>
          <a:p>
            <a:pPr indent="-278763" lvl="2" marL="11430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zh-TW"/>
              <a:t>拓展服務覆蓋率，尋找更多</a:t>
            </a:r>
            <a:r>
              <a:rPr b="1" lang="zh-TW"/>
              <a:t>優質的資料收集人員</a:t>
            </a:r>
            <a:endParaRPr b="1"/>
          </a:p>
          <a:p>
            <a:pPr indent="-278763" lvl="2" marL="11430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zh-TW"/>
              <a:t>推廣到更多房屋檢驗服務 (如保險, 建築進度...)</a:t>
            </a:r>
            <a:endParaRPr/>
          </a:p>
          <a:p>
            <a:pPr indent="-278764" lvl="2" marL="11430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zh-TW"/>
              <a:t>完善SOP讓規模化更容易</a:t>
            </a:r>
            <a:endParaRPr/>
          </a:p>
          <a:p>
            <a:pPr indent="-278763" lvl="2" marL="11430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zh-TW"/>
              <a:t>以AI輔助提升生產效率</a:t>
            </a:r>
            <a:endParaRPr/>
          </a:p>
          <a:p>
            <a:pPr indent="0" lvl="0" marL="11430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74295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/>
              <a:t>Asteroom 未來拓展</a:t>
            </a:r>
            <a:endParaRPr/>
          </a:p>
        </p:txBody>
      </p:sp>
      <p:sp>
        <p:nvSpPr>
          <p:cNvPr id="384" name="Google Shape;384;p16"/>
          <p:cNvSpPr/>
          <p:nvPr/>
        </p:nvSpPr>
        <p:spPr>
          <a:xfrm>
            <a:off x="0" y="2056685"/>
            <a:ext cx="7404000" cy="3060300"/>
          </a:xfrm>
          <a:prstGeom prst="stripedRightArrow">
            <a:avLst>
              <a:gd fmla="val 80636" name="adj1"/>
              <a:gd fmla="val 33290" name="adj2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6"/>
          <p:cNvSpPr/>
          <p:nvPr/>
        </p:nvSpPr>
        <p:spPr>
          <a:xfrm>
            <a:off x="3394044" y="2750364"/>
            <a:ext cx="1711800" cy="1710600"/>
          </a:xfrm>
          <a:prstGeom prst="ellipse">
            <a:avLst/>
          </a:prstGeom>
          <a:solidFill>
            <a:srgbClr val="0942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b="1" i="0" lang="zh-TW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zh-TW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AsterIQ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6"/>
          <p:cNvSpPr/>
          <p:nvPr/>
        </p:nvSpPr>
        <p:spPr>
          <a:xfrm>
            <a:off x="4652735" y="2158746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zh-TW" sz="10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客戶參與</a:t>
            </a:r>
            <a:endParaRPr b="1" i="0" sz="10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7" name="Google Shape;387;p16"/>
          <p:cNvSpPr/>
          <p:nvPr/>
        </p:nvSpPr>
        <p:spPr>
          <a:xfrm>
            <a:off x="5111377" y="2926296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TW" sz="11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延遲與向上通報</a:t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8" name="Google Shape;388;p16"/>
          <p:cNvSpPr/>
          <p:nvPr/>
        </p:nvSpPr>
        <p:spPr>
          <a:xfrm flipH="1">
            <a:off x="2975010" y="2169814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TW" sz="11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訂單&amp;系統整合</a:t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9" name="Google Shape;389;p16"/>
          <p:cNvSpPr/>
          <p:nvPr/>
        </p:nvSpPr>
        <p:spPr>
          <a:xfrm flipH="1">
            <a:off x="2527469" y="2953997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TW" sz="11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個人儀表板與報表</a:t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0" name="Google Shape;390;p16"/>
          <p:cNvSpPr/>
          <p:nvPr/>
        </p:nvSpPr>
        <p:spPr>
          <a:xfrm flipH="1">
            <a:off x="2691678" y="3847648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TW" sz="11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帳單與收據管理</a:t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1" name="Google Shape;391;p16"/>
          <p:cNvSpPr/>
          <p:nvPr/>
        </p:nvSpPr>
        <p:spPr>
          <a:xfrm flipH="1">
            <a:off x="4316127" y="4432110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TW" sz="11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服務人員續鍊與表現</a:t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2" name="Google Shape;392;p16"/>
          <p:cNvSpPr/>
          <p:nvPr/>
        </p:nvSpPr>
        <p:spPr>
          <a:xfrm flipH="1">
            <a:off x="4979136" y="3808873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TW" sz="11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服務網招募與訓練</a:t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3" name="Google Shape;393;p16"/>
          <p:cNvSpPr/>
          <p:nvPr/>
        </p:nvSpPr>
        <p:spPr>
          <a:xfrm flipH="1">
            <a:off x="3388469" y="4408748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zh-TW" sz="11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品質管理</a:t>
            </a:r>
            <a:endParaRPr b="1" i="0" sz="11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94" name="Google Shape;394;p16" title="check-ou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1394" y="2230164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6" title="dashboard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3897" y="3019135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 title="invoic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8044" y="3932100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 title="quality-assurance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08628" y="4468524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6" title="legal-document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46068" y="4427676"/>
            <a:ext cx="201100" cy="2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6" title="people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95519" y="3874142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6" title="emergency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7757" y="2986648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6" title="customer-service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69132" y="2233957"/>
            <a:ext cx="228225" cy="22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6" title="artificial-intelligence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13269" y="3006711"/>
            <a:ext cx="626750" cy="6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6"/>
          <p:cNvSpPr/>
          <p:nvPr/>
        </p:nvSpPr>
        <p:spPr>
          <a:xfrm>
            <a:off x="6821886" y="2056673"/>
            <a:ext cx="2090700" cy="389700"/>
          </a:xfrm>
          <a:prstGeom prst="roundRect">
            <a:avLst>
              <a:gd fmla="val 16667" name="adj"/>
            </a:avLst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1" i="0" lang="zh-TW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Property Attributes</a:t>
            </a:r>
            <a:endParaRPr b="1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16" title="home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92093" y="2107482"/>
            <a:ext cx="320277" cy="2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6"/>
          <p:cNvSpPr/>
          <p:nvPr/>
        </p:nvSpPr>
        <p:spPr>
          <a:xfrm>
            <a:off x="6821885" y="2497048"/>
            <a:ext cx="996300" cy="27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Dimensions &amp; Living Area</a:t>
            </a:r>
            <a:endParaRPr b="1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7869385" y="2497048"/>
            <a:ext cx="1029900" cy="27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Features &amp; Updates</a:t>
            </a:r>
            <a:endParaRPr b="1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287920" y="2561185"/>
            <a:ext cx="1653000" cy="29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TW" sz="1100" u="none" cap="none" strike="noStrike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房產</a:t>
            </a:r>
            <a:r>
              <a:rPr lang="zh-TW" sz="1100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買賣</a:t>
            </a:r>
            <a:endParaRPr b="0" i="0" sz="1100" u="none" cap="none" strike="noStrike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287920" y="3296660"/>
            <a:ext cx="1653000" cy="30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TW" sz="1100" u="none" cap="none" strike="noStrike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資產管理</a:t>
            </a:r>
            <a:endParaRPr b="0" i="0" sz="1100" u="none" cap="none" strike="noStrike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9" name="Google Shape;409;p16"/>
          <p:cNvSpPr/>
          <p:nvPr/>
        </p:nvSpPr>
        <p:spPr>
          <a:xfrm>
            <a:off x="287920" y="4396235"/>
            <a:ext cx="1653000" cy="30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TW" sz="1100" u="none" cap="none" strike="noStrike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房屋保險</a:t>
            </a:r>
            <a:endParaRPr b="0" i="0" sz="1100" u="none" cap="none" strike="noStrike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287920" y="2928935"/>
            <a:ext cx="1653000" cy="29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TW" sz="1100" u="none" cap="none" strike="noStrike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融資貸款</a:t>
            </a:r>
            <a:endParaRPr b="0" i="0" sz="1100" u="none" cap="none" strike="noStrike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87920" y="3670385"/>
            <a:ext cx="1653000" cy="30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TW" sz="1100" u="none" cap="none" strike="noStrike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建築業</a:t>
            </a:r>
            <a:endParaRPr b="0" i="0" sz="1100" u="none" cap="none" strike="noStrike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287920" y="4044110"/>
            <a:ext cx="1653000" cy="27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租</a:t>
            </a:r>
            <a:r>
              <a:rPr b="0" i="0" lang="zh-TW" sz="1100" u="none" cap="none" strike="noStrike">
                <a:solidFill>
                  <a:srgbClr val="999999"/>
                </a:solidFill>
                <a:latin typeface="Roboto Black"/>
                <a:ea typeface="Roboto Black"/>
                <a:cs typeface="Roboto Black"/>
                <a:sym typeface="Roboto Black"/>
              </a:rPr>
              <a:t>屋服務</a:t>
            </a:r>
            <a:endParaRPr b="0" i="0" sz="1100" u="none" cap="none" strike="noStrike">
              <a:solidFill>
                <a:srgbClr val="999999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13" name="Google Shape;413;p16" title="sign.png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5297" y="2594071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6" title="floating-interest-rate.png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5295" y="2961810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6" title="property.png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35295" y="3332548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6" title="eco-house.png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32795" y="4069198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6" title="construction.png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32795" y="3706273"/>
            <a:ext cx="228225" cy="2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6"/>
          <p:cNvSpPr/>
          <p:nvPr/>
        </p:nvSpPr>
        <p:spPr>
          <a:xfrm>
            <a:off x="6821885" y="2835503"/>
            <a:ext cx="996300" cy="27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Systems &amp; Appliances</a:t>
            </a:r>
            <a:endParaRPr b="1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6"/>
          <p:cNvSpPr/>
          <p:nvPr/>
        </p:nvSpPr>
        <p:spPr>
          <a:xfrm>
            <a:off x="7869385" y="2835503"/>
            <a:ext cx="1029900" cy="27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Damage &amp; Deficiencies</a:t>
            </a:r>
            <a:endParaRPr b="1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6821885" y="3168348"/>
            <a:ext cx="996300" cy="27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Construction &amp; Utilities </a:t>
            </a:r>
            <a:endParaRPr b="1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869385" y="3168348"/>
            <a:ext cx="1029900" cy="278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Materials &amp; Finishes…</a:t>
            </a:r>
            <a:endParaRPr b="1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6821886" y="3504473"/>
            <a:ext cx="2090700" cy="389700"/>
          </a:xfrm>
          <a:prstGeom prst="roundRect">
            <a:avLst>
              <a:gd fmla="val 16667" name="adj"/>
            </a:avLst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1" i="0" lang="zh-TW" sz="7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Property Signals</a:t>
            </a:r>
            <a:endParaRPr b="1" i="0" sz="7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6"/>
          <p:cNvSpPr/>
          <p:nvPr/>
        </p:nvSpPr>
        <p:spPr>
          <a:xfrm>
            <a:off x="6821885" y="39448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Home Improvement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16" title="kitchen.png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915210" y="2526835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6" title="electric-factory.png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866310" y="3195085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6" title="home-appliance.png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865097" y="2857798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6" title="3d-printer.png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866310" y="2526835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6" title="marble.png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915210" y="3195085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 title="home (1).png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915198" y="2857795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6" title="insurance.png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32804" y="4432110"/>
            <a:ext cx="228225" cy="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6" title="smart-home (1).png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897435" y="3546619"/>
            <a:ext cx="294000" cy="2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866310" y="39720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3" name="Google Shape;433;p16"/>
          <p:cNvSpPr/>
          <p:nvPr/>
        </p:nvSpPr>
        <p:spPr>
          <a:xfrm>
            <a:off x="6821885" y="41734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Heating &amp; Energy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866310" y="42006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5" name="Google Shape;435;p16"/>
          <p:cNvSpPr/>
          <p:nvPr/>
        </p:nvSpPr>
        <p:spPr>
          <a:xfrm>
            <a:off x="6821885" y="44020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Home Insurance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866310" y="44292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7" name="Google Shape;437;p16"/>
          <p:cNvSpPr/>
          <p:nvPr/>
        </p:nvSpPr>
        <p:spPr>
          <a:xfrm>
            <a:off x="6821885" y="46306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Home Warranty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866310" y="46578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39" name="Google Shape;439;p16"/>
          <p:cNvSpPr/>
          <p:nvPr/>
        </p:nvSpPr>
        <p:spPr>
          <a:xfrm>
            <a:off x="6821885" y="48592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Telecoms &amp; Security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866310" y="48864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1" name="Google Shape;441;p16"/>
          <p:cNvSpPr/>
          <p:nvPr/>
        </p:nvSpPr>
        <p:spPr>
          <a:xfrm>
            <a:off x="7888685" y="39448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Solar &amp; Battery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933110" y="39720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3" name="Google Shape;443;p16"/>
          <p:cNvSpPr/>
          <p:nvPr/>
        </p:nvSpPr>
        <p:spPr>
          <a:xfrm>
            <a:off x="7888685" y="41734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Electricity &amp; Gas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933110" y="42006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5" name="Google Shape;445;p16"/>
          <p:cNvSpPr/>
          <p:nvPr/>
        </p:nvSpPr>
        <p:spPr>
          <a:xfrm>
            <a:off x="7888685" y="44020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Kitchen &amp; Bathroom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933110" y="44292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7" name="Google Shape;447;p16"/>
          <p:cNvSpPr/>
          <p:nvPr/>
        </p:nvSpPr>
        <p:spPr>
          <a:xfrm>
            <a:off x="7888685" y="46306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Roofing &amp; Gutters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933110" y="46578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49" name="Google Shape;449;p16"/>
          <p:cNvSpPr/>
          <p:nvPr/>
        </p:nvSpPr>
        <p:spPr>
          <a:xfrm>
            <a:off x="7888685" y="48592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42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Plumbing &amp; Water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933110" y="48864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51" name="Google Shape;451;p16"/>
          <p:cNvSpPr/>
          <p:nvPr/>
        </p:nvSpPr>
        <p:spPr>
          <a:xfrm>
            <a:off x="6821885" y="50878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Windows &amp; Doors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866310" y="51150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53" name="Google Shape;453;p16"/>
          <p:cNvSpPr/>
          <p:nvPr/>
        </p:nvSpPr>
        <p:spPr>
          <a:xfrm>
            <a:off x="7888685" y="5087861"/>
            <a:ext cx="996300" cy="173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zh-TW" sz="7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16" title="music.png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933110" y="5115060"/>
            <a:ext cx="118800" cy="1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55" name="Google Shape;455;p16"/>
          <p:cNvSpPr/>
          <p:nvPr/>
        </p:nvSpPr>
        <p:spPr>
          <a:xfrm>
            <a:off x="3805379" y="1847783"/>
            <a:ext cx="861000" cy="860400"/>
          </a:xfrm>
          <a:prstGeom prst="ellipse">
            <a:avLst/>
          </a:prstGeom>
          <a:solidFill>
            <a:srgbClr val="0C57D3"/>
          </a:solidFill>
          <a:ln>
            <a:noFill/>
          </a:ln>
        </p:spPr>
        <p:txBody>
          <a:bodyPr anchorCtr="0" anchor="ctr" bIns="9125" lIns="9125" spcFirstLastPara="1" rIns="0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zh-TW" sz="1000" u="none" cap="none" strike="noStrik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安排檢查</a:t>
            </a:r>
            <a:endParaRPr b="1" i="0" sz="1000" u="none" cap="none" strike="noStrik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56" name="Google Shape;456;p16" title="calendar.png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4121729" y="1898379"/>
            <a:ext cx="228225" cy="2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二、產品發展</a:t>
            </a:r>
            <a:endParaRPr/>
          </a:p>
        </p:txBody>
      </p:sp>
      <p:sp>
        <p:nvSpPr>
          <p:cNvPr id="463" name="Google Shape;463;p3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600"/>
              </a:spcBef>
              <a:spcAft>
                <a:spcPts val="0"/>
              </a:spcAft>
              <a:buSzPts val="3200"/>
              <a:buChar char="❏"/>
            </a:pPr>
            <a:r>
              <a:rPr lang="zh-TW" sz="2800"/>
              <a:t>AI-powered 產品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zh-TW"/>
              <a:t>針對產業進行更深度的整合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zh-TW"/>
              <a:t>發展 AI Agent來協助用戶自動化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二、產品發展</a:t>
            </a:r>
            <a:endParaRPr/>
          </a:p>
        </p:txBody>
      </p:sp>
      <p:sp>
        <p:nvSpPr>
          <p:cNvPr id="470" name="Google Shape;470;p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zh-TW"/>
              <a:t>BreezySign好好簽</a:t>
            </a:r>
            <a:endParaRPr/>
          </a:p>
          <a:p>
            <a:pPr indent="-317500" lvl="2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■"/>
            </a:pPr>
            <a:r>
              <a:rPr lang="zh-TW"/>
              <a:t>與更多系統進行API整合</a:t>
            </a:r>
            <a:endParaRPr/>
          </a:p>
          <a:p>
            <a:pPr indent="-317500" lvl="2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■"/>
            </a:pPr>
            <a:r>
              <a:rPr lang="zh-TW"/>
              <a:t>雲端憑證的推廣</a:t>
            </a:r>
            <a:endParaRPr/>
          </a:p>
          <a:p>
            <a:pPr indent="-317500" lvl="2" marL="1143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■"/>
            </a:pPr>
            <a:r>
              <a:rPr lang="zh-TW"/>
              <a:t>引入AI協助客戶管理合約及自動化流程</a:t>
            </a:r>
            <a:endParaRPr/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121284" lvl="1" marL="742950" rtl="0" algn="l">
              <a:lnSpc>
                <a:spcPct val="10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一、公司簡介</a:t>
            </a:r>
            <a:endParaRPr/>
          </a:p>
        </p:txBody>
      </p:sp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icrosoft JhengHei"/>
              <a:buChar char="•"/>
            </a:pPr>
            <a:r>
              <a:rPr lang="zh-TW" sz="1660"/>
              <a:t>1991年</a:t>
            </a:r>
            <a:r>
              <a:rPr lang="zh-TW" sz="1660" u="sng"/>
              <a:t>成立蒙恬科技</a:t>
            </a:r>
            <a:endParaRPr sz="1660" u="sng"/>
          </a:p>
          <a:p>
            <a:pPr indent="-3238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zh-TW" sz="1660"/>
              <a:t>200</a:t>
            </a:r>
            <a:r>
              <a:rPr lang="zh-TW" sz="1660"/>
              <a:t>2</a:t>
            </a:r>
            <a:r>
              <a:rPr lang="zh-TW" sz="1660"/>
              <a:t>年股票於</a:t>
            </a:r>
            <a:r>
              <a:rPr lang="zh-TW" sz="1660" u="sng"/>
              <a:t>櫃檯買賣中心掛牌交易</a:t>
            </a:r>
            <a:endParaRPr sz="1660" u="sng"/>
          </a:p>
          <a:p>
            <a:pPr indent="-3238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icrosoft JhengHei"/>
              <a:buChar char="•"/>
            </a:pPr>
            <a:r>
              <a:rPr lang="zh-TW" sz="1660"/>
              <a:t>2019年設立 </a:t>
            </a:r>
            <a:r>
              <a:rPr lang="zh-TW" sz="1660" u="sng"/>
              <a:t>Asteroom </a:t>
            </a:r>
            <a:r>
              <a:rPr lang="zh-TW" sz="1660"/>
              <a:t>子公司</a:t>
            </a:r>
            <a:endParaRPr sz="1660"/>
          </a:p>
          <a:p>
            <a:pPr indent="-3238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icrosoft JhengHei"/>
              <a:buChar char="•"/>
            </a:pPr>
            <a:r>
              <a:rPr lang="zh-TW" sz="1660"/>
              <a:t>2020年</a:t>
            </a:r>
            <a:r>
              <a:rPr lang="zh-TW" sz="1660"/>
              <a:t>成立</a:t>
            </a:r>
            <a:r>
              <a:rPr lang="zh-TW" sz="1660" u="sng"/>
              <a:t>逍遙心理諮商所</a:t>
            </a:r>
            <a:r>
              <a:rPr lang="zh-TW" sz="1660"/>
              <a:t>並取得通訊諮商資格</a:t>
            </a:r>
            <a:endParaRPr sz="1940"/>
          </a:p>
          <a:p>
            <a:pPr indent="-3238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icrosoft JhengHei"/>
              <a:buChar char="•"/>
            </a:pPr>
            <a:r>
              <a:rPr lang="zh-TW" sz="1660"/>
              <a:t>2022年Asteroom成為房地美</a:t>
            </a:r>
            <a:r>
              <a:rPr lang="zh-TW" sz="1660"/>
              <a:t>、房利美</a:t>
            </a:r>
            <a:r>
              <a:rPr lang="zh-TW" sz="1660"/>
              <a:t>認證的</a:t>
            </a:r>
            <a:r>
              <a:rPr lang="zh-TW" sz="1660" u="sng"/>
              <a:t>遠距鑑價服務商</a:t>
            </a:r>
            <a:endParaRPr sz="1660" u="sng"/>
          </a:p>
          <a:p>
            <a:pPr indent="-3238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00"/>
              <a:buChar char="•"/>
            </a:pPr>
            <a:r>
              <a:rPr lang="zh-TW" sz="1660"/>
              <a:t>2024年推出線上簽名服務 BreezySign ，並</a:t>
            </a:r>
            <a:r>
              <a:rPr lang="zh-TW" sz="1660" u="sng"/>
              <a:t>通過ISO 27001</a:t>
            </a:r>
            <a:r>
              <a:rPr lang="zh-TW" sz="1660"/>
              <a:t>；推出首支 AI 產品：「</a:t>
            </a:r>
            <a:r>
              <a:rPr lang="zh-TW" sz="1660" u="sng"/>
              <a:t>蒙恬 AI 聽寫王</a:t>
            </a:r>
            <a:r>
              <a:rPr lang="zh-TW" sz="1660"/>
              <a:t>」。</a:t>
            </a:r>
            <a:endParaRPr sz="1940"/>
          </a:p>
          <a:p>
            <a:pPr indent="-3238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00"/>
              <a:buChar char="•"/>
            </a:pPr>
            <a:r>
              <a:rPr lang="zh-TW" sz="1660"/>
              <a:t>2025年 BreezySign 好好簽通過數發部「</a:t>
            </a:r>
            <a:r>
              <a:rPr lang="zh-TW" sz="1660" u="sng"/>
              <a:t>電子簽章解決方案服務能量登錄</a:t>
            </a:r>
            <a:r>
              <a:rPr lang="zh-TW" sz="1660"/>
              <a:t>」</a:t>
            </a:r>
            <a:r>
              <a:rPr lang="zh-TW" sz="1660"/>
              <a:t>；8月 推出</a:t>
            </a:r>
            <a:r>
              <a:rPr lang="zh-TW" sz="1660" u="sng"/>
              <a:t>蒙恬 AI 掃譯筆</a:t>
            </a:r>
            <a:r>
              <a:rPr lang="zh-TW" sz="1660"/>
              <a:t>，幫助莘莘學子提升英語理解力</a:t>
            </a:r>
            <a:endParaRPr sz="1660"/>
          </a:p>
          <a:p>
            <a:pPr indent="-27051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60"/>
              <a:buChar char="•"/>
            </a:pPr>
            <a:r>
              <a:rPr lang="zh-TW" sz="1660"/>
              <a:t>2026 年 1 月，</a:t>
            </a:r>
            <a:r>
              <a:rPr lang="zh-TW" sz="1660" u="sng"/>
              <a:t>蒙恬 AI 錄音王</a:t>
            </a:r>
            <a:r>
              <a:rPr lang="zh-TW" sz="1660"/>
              <a:t>，即將上市。</a:t>
            </a:r>
            <a:endParaRPr sz="166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76" name="Google Shape;476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zh-TW" sz="6000"/>
              <a:t>報告完畢！</a:t>
            </a:r>
            <a:endParaRPr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二、主要產品</a:t>
            </a:r>
            <a:endParaRPr/>
          </a:p>
        </p:txBody>
      </p:sp>
      <p:sp>
        <p:nvSpPr>
          <p:cNvPr id="136" name="Google Shape;136;p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974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●"/>
            </a:pPr>
            <a:r>
              <a:rPr lang="zh-TW" sz="2800">
                <a:latin typeface="Arimo"/>
                <a:ea typeface="Arimo"/>
                <a:cs typeface="Arimo"/>
                <a:sym typeface="Arimo"/>
              </a:rPr>
              <a:t>蒙恬實境王(</a:t>
            </a:r>
            <a:r>
              <a:rPr lang="zh-TW" sz="2800">
                <a:latin typeface="Arimo"/>
                <a:ea typeface="Arimo"/>
                <a:cs typeface="Arimo"/>
                <a:sym typeface="Arimo"/>
              </a:rPr>
              <a:t>Asteroom)</a:t>
            </a:r>
            <a:endParaRPr sz="2800"/>
          </a:p>
          <a:p>
            <a:pPr indent="-45974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●"/>
            </a:pPr>
            <a:r>
              <a:rPr lang="zh-TW" sz="2800"/>
              <a:t>AI-powered </a:t>
            </a:r>
            <a:r>
              <a:rPr lang="zh-TW" sz="2800"/>
              <a:t>產品:</a:t>
            </a:r>
            <a:endParaRPr sz="2800"/>
          </a:p>
          <a:p>
            <a:pPr indent="-45974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○"/>
            </a:pPr>
            <a:r>
              <a:rPr lang="zh-TW"/>
              <a:t>蒙恬 AI 聽寫王</a:t>
            </a:r>
            <a:endParaRPr sz="2800"/>
          </a:p>
          <a:p>
            <a:pPr indent="-406400" lvl="1" marL="914400" rtl="0" algn="l">
              <a:spcBef>
                <a:spcPts val="600"/>
              </a:spcBef>
              <a:spcAft>
                <a:spcPts val="0"/>
              </a:spcAft>
              <a:buSzPts val="2800"/>
              <a:buChar char="○"/>
            </a:pPr>
            <a:r>
              <a:rPr lang="zh-TW"/>
              <a:t>蒙恬AI 掃譯筆</a:t>
            </a:r>
            <a:endParaRPr/>
          </a:p>
          <a:p>
            <a:pPr indent="-406400" lvl="1" marL="914400" rtl="0" algn="l">
              <a:spcBef>
                <a:spcPts val="600"/>
              </a:spcBef>
              <a:spcAft>
                <a:spcPts val="0"/>
              </a:spcAft>
              <a:buSzPts val="2800"/>
              <a:buChar char="○"/>
            </a:pPr>
            <a:r>
              <a:rPr lang="zh-TW"/>
              <a:t>蒙恬AI 錄音王</a:t>
            </a:r>
            <a:endParaRPr sz="28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zh-TW" sz="2800"/>
              <a:t>蒙恬好好簽 </a:t>
            </a:r>
            <a:r>
              <a:rPr lang="zh-TW" sz="2800"/>
              <a:t>(</a:t>
            </a:r>
            <a:r>
              <a:rPr lang="zh-TW" sz="2800"/>
              <a:t>BreezySign</a:t>
            </a:r>
            <a:r>
              <a:rPr lang="zh-TW" sz="2800"/>
              <a:t>)</a:t>
            </a:r>
            <a:endParaRPr sz="2800"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zh-TW" sz="2000"/>
              <a:t>蒙恬手寫系列/名片管理系列/辨識核心授權</a:t>
            </a:r>
            <a:r>
              <a:rPr lang="zh-TW" sz="2800"/>
              <a:t> </a:t>
            </a:r>
            <a:endParaRPr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/>
          <p:nvPr>
            <p:ph type="title"/>
          </p:nvPr>
        </p:nvSpPr>
        <p:spPr>
          <a:xfrm>
            <a:off x="683568" y="221094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/>
              <a:t>貳、營運概況</a:t>
            </a:r>
            <a:endParaRPr/>
          </a:p>
        </p:txBody>
      </p:sp>
      <p:sp>
        <p:nvSpPr>
          <p:cNvPr id="142" name="Google Shape;142;p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/>
              <a:t>一、業務發展</a:t>
            </a:r>
            <a:endParaRPr/>
          </a:p>
        </p:txBody>
      </p:sp>
      <p:sp>
        <p:nvSpPr>
          <p:cNvPr id="149" name="Google Shape;149;p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zh-TW" sz="3500"/>
              <a:t>Asteroom: </a:t>
            </a:r>
            <a:r>
              <a:rPr lang="zh-TW" sz="3500">
                <a:latin typeface="Arimo"/>
                <a:ea typeface="Arimo"/>
                <a:cs typeface="Arimo"/>
                <a:sym typeface="Arimo"/>
              </a:rPr>
              <a:t>3D</a:t>
            </a:r>
            <a:r>
              <a:rPr lang="zh-TW" sz="3500"/>
              <a:t>鑑價/檢驗資料收集平台</a:t>
            </a:r>
            <a:endParaRPr sz="3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/>
          </a:p>
          <a:p>
            <a:pPr indent="-406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zh-TW"/>
              <a:t>從房仲拍攝 3D 實境導覽的</a:t>
            </a:r>
            <a:r>
              <a:rPr lang="zh-TW" u="sng"/>
              <a:t>賣房工具</a:t>
            </a:r>
            <a:r>
              <a:rPr lang="zh-TW"/>
              <a:t>，發展成為房地產相關產業的</a:t>
            </a:r>
            <a:r>
              <a:rPr lang="zh-TW" u="sng"/>
              <a:t>鑑價/檢驗服務供應商</a:t>
            </a:r>
            <a:r>
              <a:rPr lang="zh-TW"/>
              <a:t>。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zh-TW"/>
              <a:t>房利美(Fannie Mae)、房地美(Freddie Mac)認證的</a:t>
            </a:r>
            <a:r>
              <a:rPr lang="zh-TW" u="sng"/>
              <a:t>遠距鑑價服務商</a:t>
            </a:r>
            <a:endParaRPr u="sng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zh-TW"/>
              <a:t>一、業務發展</a:t>
            </a:r>
            <a:endParaRPr/>
          </a:p>
        </p:txBody>
      </p:sp>
      <p:sp>
        <p:nvSpPr>
          <p:cNvPr id="155" name="Google Shape;155;p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513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zh-TW"/>
              <a:t>AI-Powered 產品:運用</a:t>
            </a:r>
            <a:r>
              <a:rPr lang="zh-TW"/>
              <a:t>AI</a:t>
            </a:r>
            <a:r>
              <a:rPr lang="zh-TW"/>
              <a:t>為蒙恬產品和核心技術加值</a:t>
            </a:r>
            <a:endParaRPr/>
          </a:p>
          <a:p>
            <a:pPr indent="-37465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Char char="○"/>
            </a:pPr>
            <a:r>
              <a:rPr b="1" lang="zh-TW" sz="2300"/>
              <a:t>蒙恬 AI 聽寫王</a:t>
            </a:r>
            <a:r>
              <a:rPr lang="zh-TW" sz="2300"/>
              <a:t>，整合手機</a:t>
            </a:r>
            <a:r>
              <a:rPr lang="zh-TW" sz="2300" u="sng"/>
              <a:t>語音辨識</a:t>
            </a:r>
            <a:r>
              <a:rPr lang="zh-TW" sz="2300"/>
              <a:t>，讓語音輸入到電腦更簡單。</a:t>
            </a:r>
            <a:endParaRPr sz="2300"/>
          </a:p>
          <a:p>
            <a:pPr indent="-37465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300"/>
              <a:buChar char="○"/>
            </a:pPr>
            <a:r>
              <a:rPr b="1" lang="zh-TW" sz="2300"/>
              <a:t>蒙恬 AI 掃譯筆</a:t>
            </a:r>
            <a:r>
              <a:rPr lang="zh-TW" sz="2300"/>
              <a:t>，運用 AI 生成，幫</a:t>
            </a:r>
            <a:r>
              <a:rPr lang="zh-TW" sz="2300" u="sng"/>
              <a:t>英語學習</a:t>
            </a:r>
            <a:r>
              <a:rPr lang="zh-TW" sz="2300"/>
              <a:t>者提升文章理解力。</a:t>
            </a:r>
            <a:endParaRPr sz="2300"/>
          </a:p>
          <a:p>
            <a: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○"/>
            </a:pPr>
            <a:r>
              <a:rPr b="1" lang="zh-TW" sz="2400"/>
              <a:t>蒙恬 AI 錄音王</a:t>
            </a:r>
            <a:r>
              <a:rPr lang="zh-TW" sz="2400"/>
              <a:t>，整合多種 AI 模型與服務，將錄音轉換成</a:t>
            </a:r>
            <a:r>
              <a:rPr lang="zh-TW" sz="2400" u="sng"/>
              <a:t>逐字稿和摘要</a:t>
            </a:r>
            <a:r>
              <a:rPr lang="zh-TW" sz="2400"/>
              <a:t>，利用RAG技術打造</a:t>
            </a:r>
            <a:r>
              <a:rPr lang="zh-TW" sz="2400" u="sng"/>
              <a:t>個人的知識庫</a:t>
            </a:r>
            <a:r>
              <a:rPr lang="zh-TW" sz="2400"/>
              <a:t>。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99b09d5256_1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一、業務發展</a:t>
            </a:r>
            <a:endParaRPr/>
          </a:p>
        </p:txBody>
      </p:sp>
      <p:sp>
        <p:nvSpPr>
          <p:cNvPr id="162" name="Google Shape;162;g399b09d5256_1_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3429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zh-TW" sz="3100"/>
              <a:t>BreezySign</a:t>
            </a:r>
            <a:r>
              <a:rPr lang="zh-TW"/>
              <a:t>:</a:t>
            </a:r>
            <a:r>
              <a:rPr lang="zh-TW">
                <a:latin typeface="Montserrat"/>
                <a:ea typeface="Montserrat"/>
                <a:cs typeface="Montserrat"/>
                <a:sym typeface="Montserrat"/>
              </a:rPr>
              <a:t>線上簽名與電子簽核平台</a:t>
            </a:r>
            <a:endParaRPr/>
          </a:p>
          <a:p>
            <a:pPr indent="-425450" lvl="1" marL="914400" rtl="0" algn="l">
              <a:spcBef>
                <a:spcPts val="0"/>
              </a:spcBef>
              <a:spcAft>
                <a:spcPts val="0"/>
              </a:spcAft>
              <a:buSzPts val="3100"/>
              <a:buChar char="○"/>
            </a:pPr>
            <a:r>
              <a:rPr lang="zh-TW" sz="3100"/>
              <a:t>取得 </a:t>
            </a:r>
            <a:r>
              <a:rPr lang="zh-TW" sz="3100" u="sng"/>
              <a:t>ISO 27001</a:t>
            </a:r>
            <a:endParaRPr sz="3100" u="sng"/>
          </a:p>
          <a:p>
            <a:pPr indent="-425450" lvl="1" marL="914400" rtl="0" algn="l">
              <a:spcBef>
                <a:spcPts val="0"/>
              </a:spcBef>
              <a:spcAft>
                <a:spcPts val="0"/>
              </a:spcAft>
              <a:buSzPts val="3100"/>
              <a:buChar char="○"/>
            </a:pPr>
            <a:r>
              <a:rPr lang="zh-TW" sz="3100"/>
              <a:t>通過數發部</a:t>
            </a:r>
            <a:r>
              <a:rPr lang="zh-TW" sz="3100" u="sng"/>
              <a:t>電子簽章解決方案能量登錄</a:t>
            </a:r>
            <a:endParaRPr sz="3100" u="sng"/>
          </a:p>
          <a:p>
            <a:pPr indent="-425450" lvl="1" marL="914400" rtl="0" algn="l">
              <a:spcBef>
                <a:spcPts val="0"/>
              </a:spcBef>
              <a:spcAft>
                <a:spcPts val="0"/>
              </a:spcAft>
              <a:buSzPts val="3100"/>
              <a:buChar char="○"/>
            </a:pPr>
            <a:r>
              <a:rPr lang="zh-TW" sz="3100"/>
              <a:t>與中華電信合作推廣「</a:t>
            </a:r>
            <a:r>
              <a:rPr lang="zh-TW" sz="3100" u="sng"/>
              <a:t>雲端憑證</a:t>
            </a:r>
            <a:r>
              <a:rPr lang="zh-TW" sz="3100"/>
              <a:t>」。</a:t>
            </a:r>
            <a:endParaRPr sz="3100"/>
          </a:p>
          <a:p>
            <a:pPr indent="-425450" lvl="1" marL="914400" rtl="0" algn="l">
              <a:spcBef>
                <a:spcPts val="0"/>
              </a:spcBef>
              <a:spcAft>
                <a:spcPts val="0"/>
              </a:spcAft>
              <a:buSzPts val="3100"/>
              <a:buChar char="○"/>
            </a:pPr>
            <a:r>
              <a:rPr lang="zh-TW" sz="3100"/>
              <a:t>與 </a:t>
            </a:r>
            <a:r>
              <a:rPr lang="zh-TW" sz="3100" u="sng"/>
              <a:t>BPM、CMS</a:t>
            </a:r>
            <a:r>
              <a:rPr lang="zh-TW" sz="3100"/>
              <a:t>等系統整合商合作推出企業解決方案。</a:t>
            </a:r>
            <a:endParaRPr sz="3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詹榮泉</dc:creator>
</cp:coreProperties>
</file>