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725" r:id="rId2"/>
    <p:sldId id="710" r:id="rId3"/>
    <p:sldId id="516" r:id="rId4"/>
    <p:sldId id="364" r:id="rId5"/>
    <p:sldId id="702" r:id="rId6"/>
    <p:sldId id="703" r:id="rId7"/>
    <p:sldId id="367" r:id="rId8"/>
    <p:sldId id="588" r:id="rId9"/>
    <p:sldId id="704" r:id="rId10"/>
    <p:sldId id="705" r:id="rId11"/>
    <p:sldId id="708" r:id="rId12"/>
    <p:sldId id="712" r:id="rId13"/>
    <p:sldId id="709" r:id="rId14"/>
    <p:sldId id="711" r:id="rId15"/>
    <p:sldId id="715" r:id="rId16"/>
    <p:sldId id="716" r:id="rId17"/>
    <p:sldId id="717" r:id="rId18"/>
    <p:sldId id="718" r:id="rId19"/>
    <p:sldId id="719" r:id="rId20"/>
    <p:sldId id="685" r:id="rId21"/>
    <p:sldId id="489" r:id="rId22"/>
    <p:sldId id="714" r:id="rId23"/>
    <p:sldId id="694" r:id="rId24"/>
    <p:sldId id="720" r:id="rId25"/>
    <p:sldId id="581" r:id="rId26"/>
    <p:sldId id="728" r:id="rId27"/>
    <p:sldId id="726" r:id="rId28"/>
    <p:sldId id="727" r:id="rId29"/>
  </p:sldIdLst>
  <p:sldSz cx="9144000" cy="5143500" type="screen16x9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  <a:srgbClr val="009999"/>
    <a:srgbClr val="33CCCC"/>
    <a:srgbClr val="FF6600"/>
    <a:srgbClr val="FF3300"/>
    <a:srgbClr val="FF3399"/>
    <a:srgbClr val="0066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75" autoAdjust="0"/>
  </p:normalViewPr>
  <p:slideViewPr>
    <p:cSldViewPr>
      <p:cViewPr>
        <p:scale>
          <a:sx n="140" d="100"/>
          <a:sy n="140" d="100"/>
        </p:scale>
        <p:origin x="-804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4D7F0-EDE7-49FE-A7B5-59AAAB9B33CA}" type="doc">
      <dgm:prSet loTypeId="urn:microsoft.com/office/officeart/2005/8/layout/hList7#1" loCatId="list" qsTypeId="urn:microsoft.com/office/officeart/2005/8/quickstyle/3d2" qsCatId="3D" csTypeId="urn:microsoft.com/office/officeart/2005/8/colors/colorful3" csCatId="colorful" phldr="1"/>
      <dgm:spPr/>
    </dgm:pt>
    <dgm:pt modelId="{63653BF6-DB85-415C-9431-28AC3A25F952}">
      <dgm:prSet phldrT="[文字]" custT="1"/>
      <dgm:spPr>
        <a:solidFill>
          <a:srgbClr val="FF3399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辨識</a:t>
          </a:r>
          <a:endParaRPr lang="en-US" altLang="zh-TW" sz="16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技術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01D86D8-A86D-4EC1-8D4D-06EA77FC7107}" type="parTrans" cxnId="{D107C536-EE30-46E2-BFF9-7D9B681EB1C5}">
      <dgm:prSet/>
      <dgm:spPr/>
      <dgm:t>
        <a:bodyPr/>
        <a:lstStyle/>
        <a:p>
          <a:endParaRPr lang="zh-TW" altLang="en-US"/>
        </a:p>
      </dgm:t>
    </dgm:pt>
    <dgm:pt modelId="{3D7FD313-FF4B-4713-BCFD-06BB1BBCF201}" type="sibTrans" cxnId="{D107C536-EE30-46E2-BFF9-7D9B681EB1C5}">
      <dgm:prSet/>
      <dgm:spPr/>
      <dgm:t>
        <a:bodyPr/>
        <a:lstStyle/>
        <a:p>
          <a:endParaRPr lang="zh-TW" altLang="en-US"/>
        </a:p>
      </dgm:t>
    </dgm:pt>
    <dgm:pt modelId="{D453830E-825D-4E02-B281-B92E0C3F10E1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雲端</a:t>
          </a:r>
          <a:endParaRPr lang="en-US" altLang="zh-TW" sz="16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計算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D243A844-971C-423C-AE01-6F6690B704D2}" type="parTrans" cxnId="{11F740FA-7498-4690-9150-38BB281B91E2}">
      <dgm:prSet/>
      <dgm:spPr/>
      <dgm:t>
        <a:bodyPr/>
        <a:lstStyle/>
        <a:p>
          <a:endParaRPr lang="zh-TW" altLang="en-US"/>
        </a:p>
      </dgm:t>
    </dgm:pt>
    <dgm:pt modelId="{EB555CD3-ABB8-47BF-ADF6-55418C6BE3A2}" type="sibTrans" cxnId="{11F740FA-7498-4690-9150-38BB281B91E2}">
      <dgm:prSet/>
      <dgm:spPr/>
      <dgm:t>
        <a:bodyPr/>
        <a:lstStyle/>
        <a:p>
          <a:endParaRPr lang="zh-TW" altLang="en-US"/>
        </a:p>
      </dgm:t>
    </dgm:pt>
    <dgm:pt modelId="{1DEC2FA1-7EDE-468E-8689-4CFA5FC608DC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跨越</a:t>
          </a:r>
          <a:endParaRPr lang="en-US" altLang="zh-TW" sz="16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平台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30217F9-0203-47E0-BB9F-97E58D332D47}" type="parTrans" cxnId="{4747378F-5A49-41F3-B3D9-344EAFBACBDF}">
      <dgm:prSet/>
      <dgm:spPr/>
      <dgm:t>
        <a:bodyPr/>
        <a:lstStyle/>
        <a:p>
          <a:endParaRPr lang="zh-TW" altLang="en-US"/>
        </a:p>
      </dgm:t>
    </dgm:pt>
    <dgm:pt modelId="{4F48748A-4E48-4AAF-B811-E733AF622D29}" type="sibTrans" cxnId="{4747378F-5A49-41F3-B3D9-344EAFBACBDF}">
      <dgm:prSet/>
      <dgm:spPr/>
      <dgm:t>
        <a:bodyPr/>
        <a:lstStyle/>
        <a:p>
          <a:endParaRPr lang="zh-TW" altLang="en-US"/>
        </a:p>
      </dgm:t>
    </dgm:pt>
    <dgm:pt modelId="{91FB203D-9229-4FBC-80D4-4631111CEDE3}">
      <dgm:prSet phldrT="[文字]" custT="1"/>
      <dgm:spPr>
        <a:solidFill>
          <a:srgbClr val="00CCFF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軟硬</a:t>
          </a:r>
          <a:endParaRPr lang="en-US" altLang="zh-TW" sz="16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整合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24F1F395-ABD2-4A4C-97F9-B198633F3919}" type="parTrans" cxnId="{053E7DD0-2B09-487C-8F4A-39559E566896}">
      <dgm:prSet/>
      <dgm:spPr/>
      <dgm:t>
        <a:bodyPr/>
        <a:lstStyle/>
        <a:p>
          <a:endParaRPr lang="zh-TW" altLang="en-US"/>
        </a:p>
      </dgm:t>
    </dgm:pt>
    <dgm:pt modelId="{4772BC4D-10F9-4C57-8B7E-9DB738B74211}" type="sibTrans" cxnId="{053E7DD0-2B09-487C-8F4A-39559E566896}">
      <dgm:prSet/>
      <dgm:spPr/>
      <dgm:t>
        <a:bodyPr/>
        <a:lstStyle/>
        <a:p>
          <a:endParaRPr lang="zh-TW" altLang="en-US"/>
        </a:p>
      </dgm:t>
    </dgm:pt>
    <dgm:pt modelId="{CF865BFA-63A9-48B2-B48E-83266CC033C5}" type="pres">
      <dgm:prSet presAssocID="{B2A4D7F0-EDE7-49FE-A7B5-59AAAB9B33CA}" presName="Name0" presStyleCnt="0">
        <dgm:presLayoutVars>
          <dgm:dir/>
          <dgm:resizeHandles val="exact"/>
        </dgm:presLayoutVars>
      </dgm:prSet>
      <dgm:spPr/>
    </dgm:pt>
    <dgm:pt modelId="{1A57F556-7654-4417-9EA5-8AEBE728F821}" type="pres">
      <dgm:prSet presAssocID="{B2A4D7F0-EDE7-49FE-A7B5-59AAAB9B33CA}" presName="fgShape" presStyleLbl="fgShp" presStyleIdx="0" presStyleCnt="1"/>
      <dgm:spPr>
        <a:solidFill>
          <a:srgbClr val="0066FF"/>
        </a:solidFill>
      </dgm:spPr>
    </dgm:pt>
    <dgm:pt modelId="{CA0F2337-A7CB-4EB0-B182-9FE681402A64}" type="pres">
      <dgm:prSet presAssocID="{B2A4D7F0-EDE7-49FE-A7B5-59AAAB9B33CA}" presName="linComp" presStyleCnt="0"/>
      <dgm:spPr/>
    </dgm:pt>
    <dgm:pt modelId="{7BADBBD0-F639-4FEF-9973-AC74DB5712F0}" type="pres">
      <dgm:prSet presAssocID="{63653BF6-DB85-415C-9431-28AC3A25F952}" presName="compNode" presStyleCnt="0"/>
      <dgm:spPr/>
    </dgm:pt>
    <dgm:pt modelId="{F0EBDD1D-5C68-4BF3-BEFB-3D1A19C7319E}" type="pres">
      <dgm:prSet presAssocID="{63653BF6-DB85-415C-9431-28AC3A25F952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D5EE8051-D5AA-4A53-A2AA-315EF123AF0D}" type="pres">
      <dgm:prSet presAssocID="{63653BF6-DB85-415C-9431-28AC3A25F95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B08CC2-CB71-46E1-9DFC-676A962DC4D3}" type="pres">
      <dgm:prSet presAssocID="{63653BF6-DB85-415C-9431-28AC3A25F952}" presName="invisiNode" presStyleLbl="node1" presStyleIdx="0" presStyleCnt="4"/>
      <dgm:spPr/>
    </dgm:pt>
    <dgm:pt modelId="{B4C16861-CEC4-4DED-B206-679A5DED7299}" type="pres">
      <dgm:prSet presAssocID="{63653BF6-DB85-415C-9431-28AC3A25F952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D1E180-E75C-4C44-B1E2-6889D8C5EB70}" type="pres">
      <dgm:prSet presAssocID="{3D7FD313-FF4B-4713-BCFD-06BB1BBCF20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1EA71EB-AF2C-4218-AEDF-BF29D400792D}" type="pres">
      <dgm:prSet presAssocID="{D453830E-825D-4E02-B281-B92E0C3F10E1}" presName="compNode" presStyleCnt="0"/>
      <dgm:spPr/>
    </dgm:pt>
    <dgm:pt modelId="{B0A67012-1CA9-4B32-9FA5-83C9B848513B}" type="pres">
      <dgm:prSet presAssocID="{D453830E-825D-4E02-B281-B92E0C3F10E1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6DCB3F23-F4CF-4304-911B-D1D50EC62CDA}" type="pres">
      <dgm:prSet presAssocID="{D453830E-825D-4E02-B281-B92E0C3F10E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E5BB32-DF4C-411A-94DE-600CEBA361BB}" type="pres">
      <dgm:prSet presAssocID="{D453830E-825D-4E02-B281-B92E0C3F10E1}" presName="invisiNode" presStyleLbl="node1" presStyleIdx="1" presStyleCnt="4"/>
      <dgm:spPr/>
    </dgm:pt>
    <dgm:pt modelId="{CE876CCB-AFEF-4075-8A45-925BE0675250}" type="pres">
      <dgm:prSet presAssocID="{D453830E-825D-4E02-B281-B92E0C3F10E1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B851650-C2CB-4FA4-A575-C206A54B1D49}" type="pres">
      <dgm:prSet presAssocID="{EB555CD3-ABB8-47BF-ADF6-55418C6BE3A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F14DFBF-1679-49BD-9D0A-C28BD5967871}" type="pres">
      <dgm:prSet presAssocID="{1DEC2FA1-7EDE-468E-8689-4CFA5FC608DC}" presName="compNode" presStyleCnt="0"/>
      <dgm:spPr/>
    </dgm:pt>
    <dgm:pt modelId="{2DDD7FEF-0B7C-469E-A451-8F3736E4182C}" type="pres">
      <dgm:prSet presAssocID="{1DEC2FA1-7EDE-468E-8689-4CFA5FC608DC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11BC7395-28FD-48A3-8CB0-D4419D109B11}" type="pres">
      <dgm:prSet presAssocID="{1DEC2FA1-7EDE-468E-8689-4CFA5FC608D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89AE76-3F68-48FA-9075-CD1F6F7DDF31}" type="pres">
      <dgm:prSet presAssocID="{1DEC2FA1-7EDE-468E-8689-4CFA5FC608DC}" presName="invisiNode" presStyleLbl="node1" presStyleIdx="2" presStyleCnt="4"/>
      <dgm:spPr/>
    </dgm:pt>
    <dgm:pt modelId="{7AF5E25B-4258-4DAD-82E5-2A13E85994F7}" type="pres">
      <dgm:prSet presAssocID="{1DEC2FA1-7EDE-468E-8689-4CFA5FC608DC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9632C9-ADCD-4347-A05C-5DEA8A523DE0}" type="pres">
      <dgm:prSet presAssocID="{4F48748A-4E48-4AAF-B811-E733AF622D2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FF96FD9-35B6-4E7B-9725-BE065F7663D4}" type="pres">
      <dgm:prSet presAssocID="{91FB203D-9229-4FBC-80D4-4631111CEDE3}" presName="compNode" presStyleCnt="0"/>
      <dgm:spPr/>
    </dgm:pt>
    <dgm:pt modelId="{372E84A9-95CE-4B16-97AA-9AC69C1D2BA0}" type="pres">
      <dgm:prSet presAssocID="{91FB203D-9229-4FBC-80D4-4631111CEDE3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F2F1993E-1379-45F6-937C-5605B9BCA4CF}" type="pres">
      <dgm:prSet presAssocID="{91FB203D-9229-4FBC-80D4-4631111CEDE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9F7682-54E7-4C44-8980-DD7FCEECB875}" type="pres">
      <dgm:prSet presAssocID="{91FB203D-9229-4FBC-80D4-4631111CEDE3}" presName="invisiNode" presStyleLbl="node1" presStyleIdx="3" presStyleCnt="4"/>
      <dgm:spPr/>
    </dgm:pt>
    <dgm:pt modelId="{8BEA0A1B-7A62-406B-87C7-ACF36B20A21D}" type="pres">
      <dgm:prSet presAssocID="{91FB203D-9229-4FBC-80D4-4631111CEDE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E169289-3E77-473F-8BF0-C0A86C408F7D}" type="presOf" srcId="{1DEC2FA1-7EDE-468E-8689-4CFA5FC608DC}" destId="{11BC7395-28FD-48A3-8CB0-D4419D109B11}" srcOrd="1" destOrd="0" presId="urn:microsoft.com/office/officeart/2005/8/layout/hList7#1"/>
    <dgm:cxn modelId="{4747378F-5A49-41F3-B3D9-344EAFBACBDF}" srcId="{B2A4D7F0-EDE7-49FE-A7B5-59AAAB9B33CA}" destId="{1DEC2FA1-7EDE-468E-8689-4CFA5FC608DC}" srcOrd="2" destOrd="0" parTransId="{730217F9-0203-47E0-BB9F-97E58D332D47}" sibTransId="{4F48748A-4E48-4AAF-B811-E733AF622D29}"/>
    <dgm:cxn modelId="{C0F73035-32D6-4796-867C-99EE02039197}" type="presOf" srcId="{91FB203D-9229-4FBC-80D4-4631111CEDE3}" destId="{F2F1993E-1379-45F6-937C-5605B9BCA4CF}" srcOrd="1" destOrd="0" presId="urn:microsoft.com/office/officeart/2005/8/layout/hList7#1"/>
    <dgm:cxn modelId="{478BD0E2-E94B-4469-A609-C82CE28B2719}" type="presOf" srcId="{D453830E-825D-4E02-B281-B92E0C3F10E1}" destId="{B0A67012-1CA9-4B32-9FA5-83C9B848513B}" srcOrd="0" destOrd="0" presId="urn:microsoft.com/office/officeart/2005/8/layout/hList7#1"/>
    <dgm:cxn modelId="{ACA15897-CB7A-4E80-82F1-1E0E5BC3B241}" type="presOf" srcId="{1DEC2FA1-7EDE-468E-8689-4CFA5FC608DC}" destId="{2DDD7FEF-0B7C-469E-A451-8F3736E4182C}" srcOrd="0" destOrd="0" presId="urn:microsoft.com/office/officeart/2005/8/layout/hList7#1"/>
    <dgm:cxn modelId="{789C4948-9837-4E43-9095-305D2697A721}" type="presOf" srcId="{63653BF6-DB85-415C-9431-28AC3A25F952}" destId="{F0EBDD1D-5C68-4BF3-BEFB-3D1A19C7319E}" srcOrd="0" destOrd="0" presId="urn:microsoft.com/office/officeart/2005/8/layout/hList7#1"/>
    <dgm:cxn modelId="{CCEFB575-45A9-4BB3-AD48-56B2DC6457A5}" type="presOf" srcId="{3D7FD313-FF4B-4713-BCFD-06BB1BBCF201}" destId="{9FD1E180-E75C-4C44-B1E2-6889D8C5EB70}" srcOrd="0" destOrd="0" presId="urn:microsoft.com/office/officeart/2005/8/layout/hList7#1"/>
    <dgm:cxn modelId="{C520EF10-D88E-4EB2-B0AD-0F1F52AA2A28}" type="presOf" srcId="{B2A4D7F0-EDE7-49FE-A7B5-59AAAB9B33CA}" destId="{CF865BFA-63A9-48B2-B48E-83266CC033C5}" srcOrd="0" destOrd="0" presId="urn:microsoft.com/office/officeart/2005/8/layout/hList7#1"/>
    <dgm:cxn modelId="{831DB925-7B6A-4A11-AB54-9151165E03C2}" type="presOf" srcId="{D453830E-825D-4E02-B281-B92E0C3F10E1}" destId="{6DCB3F23-F4CF-4304-911B-D1D50EC62CDA}" srcOrd="1" destOrd="0" presId="urn:microsoft.com/office/officeart/2005/8/layout/hList7#1"/>
    <dgm:cxn modelId="{7FF730C1-714D-4B3D-B66E-BFB5FC2B11A4}" type="presOf" srcId="{91FB203D-9229-4FBC-80D4-4631111CEDE3}" destId="{372E84A9-95CE-4B16-97AA-9AC69C1D2BA0}" srcOrd="0" destOrd="0" presId="urn:microsoft.com/office/officeart/2005/8/layout/hList7#1"/>
    <dgm:cxn modelId="{88784B61-B7C5-4668-B56C-411AE26A498A}" type="presOf" srcId="{4F48748A-4E48-4AAF-B811-E733AF622D29}" destId="{ED9632C9-ADCD-4347-A05C-5DEA8A523DE0}" srcOrd="0" destOrd="0" presId="urn:microsoft.com/office/officeart/2005/8/layout/hList7#1"/>
    <dgm:cxn modelId="{11F740FA-7498-4690-9150-38BB281B91E2}" srcId="{B2A4D7F0-EDE7-49FE-A7B5-59AAAB9B33CA}" destId="{D453830E-825D-4E02-B281-B92E0C3F10E1}" srcOrd="1" destOrd="0" parTransId="{D243A844-971C-423C-AE01-6F6690B704D2}" sibTransId="{EB555CD3-ABB8-47BF-ADF6-55418C6BE3A2}"/>
    <dgm:cxn modelId="{F591C583-792C-44EF-98C8-FAF29CD8E2C7}" type="presOf" srcId="{63653BF6-DB85-415C-9431-28AC3A25F952}" destId="{D5EE8051-D5AA-4A53-A2AA-315EF123AF0D}" srcOrd="1" destOrd="0" presId="urn:microsoft.com/office/officeart/2005/8/layout/hList7#1"/>
    <dgm:cxn modelId="{5F2D252C-946C-4F84-8778-8EDE08635876}" type="presOf" srcId="{EB555CD3-ABB8-47BF-ADF6-55418C6BE3A2}" destId="{DB851650-C2CB-4FA4-A575-C206A54B1D49}" srcOrd="0" destOrd="0" presId="urn:microsoft.com/office/officeart/2005/8/layout/hList7#1"/>
    <dgm:cxn modelId="{D107C536-EE30-46E2-BFF9-7D9B681EB1C5}" srcId="{B2A4D7F0-EDE7-49FE-A7B5-59AAAB9B33CA}" destId="{63653BF6-DB85-415C-9431-28AC3A25F952}" srcOrd="0" destOrd="0" parTransId="{701D86D8-A86D-4EC1-8D4D-06EA77FC7107}" sibTransId="{3D7FD313-FF4B-4713-BCFD-06BB1BBCF201}"/>
    <dgm:cxn modelId="{053E7DD0-2B09-487C-8F4A-39559E566896}" srcId="{B2A4D7F0-EDE7-49FE-A7B5-59AAAB9B33CA}" destId="{91FB203D-9229-4FBC-80D4-4631111CEDE3}" srcOrd="3" destOrd="0" parTransId="{24F1F395-ABD2-4A4C-97F9-B198633F3919}" sibTransId="{4772BC4D-10F9-4C57-8B7E-9DB738B74211}"/>
    <dgm:cxn modelId="{8531DD6B-06DF-4C7E-B045-34993F8DD7B6}" type="presParOf" srcId="{CF865BFA-63A9-48B2-B48E-83266CC033C5}" destId="{1A57F556-7654-4417-9EA5-8AEBE728F821}" srcOrd="0" destOrd="0" presId="urn:microsoft.com/office/officeart/2005/8/layout/hList7#1"/>
    <dgm:cxn modelId="{A9D5B70C-04D3-4B30-B86F-4E50A96BB281}" type="presParOf" srcId="{CF865BFA-63A9-48B2-B48E-83266CC033C5}" destId="{CA0F2337-A7CB-4EB0-B182-9FE681402A64}" srcOrd="1" destOrd="0" presId="urn:microsoft.com/office/officeart/2005/8/layout/hList7#1"/>
    <dgm:cxn modelId="{748C1985-50E0-4724-AD9A-3A6517F72E17}" type="presParOf" srcId="{CA0F2337-A7CB-4EB0-B182-9FE681402A64}" destId="{7BADBBD0-F639-4FEF-9973-AC74DB5712F0}" srcOrd="0" destOrd="0" presId="urn:microsoft.com/office/officeart/2005/8/layout/hList7#1"/>
    <dgm:cxn modelId="{380AE8A9-F537-4E10-B081-35851848B2E2}" type="presParOf" srcId="{7BADBBD0-F639-4FEF-9973-AC74DB5712F0}" destId="{F0EBDD1D-5C68-4BF3-BEFB-3D1A19C7319E}" srcOrd="0" destOrd="0" presId="urn:microsoft.com/office/officeart/2005/8/layout/hList7#1"/>
    <dgm:cxn modelId="{C0001CDD-5055-4B4D-BEB4-E842F16177F4}" type="presParOf" srcId="{7BADBBD0-F639-4FEF-9973-AC74DB5712F0}" destId="{D5EE8051-D5AA-4A53-A2AA-315EF123AF0D}" srcOrd="1" destOrd="0" presId="urn:microsoft.com/office/officeart/2005/8/layout/hList7#1"/>
    <dgm:cxn modelId="{45ED6EF9-5A16-486C-9C28-B301DE9BB36E}" type="presParOf" srcId="{7BADBBD0-F639-4FEF-9973-AC74DB5712F0}" destId="{65B08CC2-CB71-46E1-9DFC-676A962DC4D3}" srcOrd="2" destOrd="0" presId="urn:microsoft.com/office/officeart/2005/8/layout/hList7#1"/>
    <dgm:cxn modelId="{C1B1C142-6997-49DD-8CB4-4628D7352347}" type="presParOf" srcId="{7BADBBD0-F639-4FEF-9973-AC74DB5712F0}" destId="{B4C16861-CEC4-4DED-B206-679A5DED7299}" srcOrd="3" destOrd="0" presId="urn:microsoft.com/office/officeart/2005/8/layout/hList7#1"/>
    <dgm:cxn modelId="{7E9391CF-C6DA-4CDA-9163-98E22F33AF20}" type="presParOf" srcId="{CA0F2337-A7CB-4EB0-B182-9FE681402A64}" destId="{9FD1E180-E75C-4C44-B1E2-6889D8C5EB70}" srcOrd="1" destOrd="0" presId="urn:microsoft.com/office/officeart/2005/8/layout/hList7#1"/>
    <dgm:cxn modelId="{27CBFC85-535A-4381-9293-F6DB7D5B1754}" type="presParOf" srcId="{CA0F2337-A7CB-4EB0-B182-9FE681402A64}" destId="{21EA71EB-AF2C-4218-AEDF-BF29D400792D}" srcOrd="2" destOrd="0" presId="urn:microsoft.com/office/officeart/2005/8/layout/hList7#1"/>
    <dgm:cxn modelId="{EA037C2F-CA41-48A0-8FA3-98ACFC6E3DC8}" type="presParOf" srcId="{21EA71EB-AF2C-4218-AEDF-BF29D400792D}" destId="{B0A67012-1CA9-4B32-9FA5-83C9B848513B}" srcOrd="0" destOrd="0" presId="urn:microsoft.com/office/officeart/2005/8/layout/hList7#1"/>
    <dgm:cxn modelId="{AD076745-B44A-48B3-B7CA-DCFFA5D3E4BD}" type="presParOf" srcId="{21EA71EB-AF2C-4218-AEDF-BF29D400792D}" destId="{6DCB3F23-F4CF-4304-911B-D1D50EC62CDA}" srcOrd="1" destOrd="0" presId="urn:microsoft.com/office/officeart/2005/8/layout/hList7#1"/>
    <dgm:cxn modelId="{5D89D3D7-F580-4EC9-A9BA-45926E433D92}" type="presParOf" srcId="{21EA71EB-AF2C-4218-AEDF-BF29D400792D}" destId="{AAE5BB32-DF4C-411A-94DE-600CEBA361BB}" srcOrd="2" destOrd="0" presId="urn:microsoft.com/office/officeart/2005/8/layout/hList7#1"/>
    <dgm:cxn modelId="{BA30573C-EE70-450D-8881-1CAD6C1A0F16}" type="presParOf" srcId="{21EA71EB-AF2C-4218-AEDF-BF29D400792D}" destId="{CE876CCB-AFEF-4075-8A45-925BE0675250}" srcOrd="3" destOrd="0" presId="urn:microsoft.com/office/officeart/2005/8/layout/hList7#1"/>
    <dgm:cxn modelId="{7A1C3F54-B66A-47D3-94EC-488C3044757B}" type="presParOf" srcId="{CA0F2337-A7CB-4EB0-B182-9FE681402A64}" destId="{DB851650-C2CB-4FA4-A575-C206A54B1D49}" srcOrd="3" destOrd="0" presId="urn:microsoft.com/office/officeart/2005/8/layout/hList7#1"/>
    <dgm:cxn modelId="{A0C5FB95-DBA3-42F7-AFBF-F087F9D78465}" type="presParOf" srcId="{CA0F2337-A7CB-4EB0-B182-9FE681402A64}" destId="{4F14DFBF-1679-49BD-9D0A-C28BD5967871}" srcOrd="4" destOrd="0" presId="urn:microsoft.com/office/officeart/2005/8/layout/hList7#1"/>
    <dgm:cxn modelId="{B74D716A-FF5B-47EF-A462-A557ACCEFE46}" type="presParOf" srcId="{4F14DFBF-1679-49BD-9D0A-C28BD5967871}" destId="{2DDD7FEF-0B7C-469E-A451-8F3736E4182C}" srcOrd="0" destOrd="0" presId="urn:microsoft.com/office/officeart/2005/8/layout/hList7#1"/>
    <dgm:cxn modelId="{76AA5BF1-8AD3-48F2-BEB3-64E54154751A}" type="presParOf" srcId="{4F14DFBF-1679-49BD-9D0A-C28BD5967871}" destId="{11BC7395-28FD-48A3-8CB0-D4419D109B11}" srcOrd="1" destOrd="0" presId="urn:microsoft.com/office/officeart/2005/8/layout/hList7#1"/>
    <dgm:cxn modelId="{AD9EA49A-8B4A-4134-985E-5A1835A30578}" type="presParOf" srcId="{4F14DFBF-1679-49BD-9D0A-C28BD5967871}" destId="{2989AE76-3F68-48FA-9075-CD1F6F7DDF31}" srcOrd="2" destOrd="0" presId="urn:microsoft.com/office/officeart/2005/8/layout/hList7#1"/>
    <dgm:cxn modelId="{7C12B803-E98E-4C01-BAFD-49D0ECA82DE6}" type="presParOf" srcId="{4F14DFBF-1679-49BD-9D0A-C28BD5967871}" destId="{7AF5E25B-4258-4DAD-82E5-2A13E85994F7}" srcOrd="3" destOrd="0" presId="urn:microsoft.com/office/officeart/2005/8/layout/hList7#1"/>
    <dgm:cxn modelId="{F4995401-12A8-4ABA-B338-12AC913C90A8}" type="presParOf" srcId="{CA0F2337-A7CB-4EB0-B182-9FE681402A64}" destId="{ED9632C9-ADCD-4347-A05C-5DEA8A523DE0}" srcOrd="5" destOrd="0" presId="urn:microsoft.com/office/officeart/2005/8/layout/hList7#1"/>
    <dgm:cxn modelId="{6948002A-1B1D-405A-B11A-655241327491}" type="presParOf" srcId="{CA0F2337-A7CB-4EB0-B182-9FE681402A64}" destId="{2FF96FD9-35B6-4E7B-9725-BE065F7663D4}" srcOrd="6" destOrd="0" presId="urn:microsoft.com/office/officeart/2005/8/layout/hList7#1"/>
    <dgm:cxn modelId="{E2A180A8-FB2B-4B6E-9331-E5A19F4E9CA4}" type="presParOf" srcId="{2FF96FD9-35B6-4E7B-9725-BE065F7663D4}" destId="{372E84A9-95CE-4B16-97AA-9AC69C1D2BA0}" srcOrd="0" destOrd="0" presId="urn:microsoft.com/office/officeart/2005/8/layout/hList7#1"/>
    <dgm:cxn modelId="{308B0763-2264-423D-AA91-ACF6D3BA7608}" type="presParOf" srcId="{2FF96FD9-35B6-4E7B-9725-BE065F7663D4}" destId="{F2F1993E-1379-45F6-937C-5605B9BCA4CF}" srcOrd="1" destOrd="0" presId="urn:microsoft.com/office/officeart/2005/8/layout/hList7#1"/>
    <dgm:cxn modelId="{029D26B3-3725-463A-8E15-809B5828B861}" type="presParOf" srcId="{2FF96FD9-35B6-4E7B-9725-BE065F7663D4}" destId="{599F7682-54E7-4C44-8980-DD7FCEECB875}" srcOrd="2" destOrd="0" presId="urn:microsoft.com/office/officeart/2005/8/layout/hList7#1"/>
    <dgm:cxn modelId="{561EB721-82BF-451E-AE42-DD230B1FD4E8}" type="presParOf" srcId="{2FF96FD9-35B6-4E7B-9725-BE065F7663D4}" destId="{8BEA0A1B-7A62-406B-87C7-ACF36B20A21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20E6E1A0-7D34-41D5-94BE-90C30FFE1014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6456613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802" y="6456613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216766E-DB38-45D2-94A4-71EA5DB107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3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BD36C5B-0BAE-4989-83B8-FAAD01424B63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802" y="6456613"/>
            <a:ext cx="4301543" cy="33988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683918B-A048-4202-9BAD-16E7DD04DA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0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18B-A048-4202-9BAD-16E7DD04DAA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07F00CF8-BD4E-45BF-AC14-431C1A834C24}" type="slidenum">
              <a:rPr lang="en-US" altLang="zh-TW" smtClean="0">
                <a:ea typeface="新細明體" charset="-120"/>
              </a:rPr>
              <a:pPr defTabSz="954467"/>
              <a:t>16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5046A75F-B8F4-46D3-937D-C6A1FB52D92A}" type="slidenum">
              <a:rPr lang="en-US" altLang="zh-TW" smtClean="0">
                <a:ea typeface="新細明體" charset="-120"/>
              </a:rPr>
              <a:pPr defTabSz="954467"/>
              <a:t>17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D3118FA3-2752-49EC-B487-CADAE8631185}" type="slidenum">
              <a:rPr lang="en-US" altLang="zh-TW" smtClean="0">
                <a:ea typeface="新細明體" charset="-120"/>
              </a:rPr>
              <a:pPr defTabSz="954467"/>
              <a:t>18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C193E4F5-35C6-4057-8420-57DFB0FE2792}" type="slidenum">
              <a:rPr lang="en-US" altLang="zh-TW" smtClean="0">
                <a:ea typeface="新細明體" charset="-120"/>
              </a:rPr>
              <a:pPr defTabSz="954467"/>
              <a:t>19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A0984-C4D0-4E95-847A-45B64589053A}" type="slidenum">
              <a:rPr lang="zh-TW" altLang="en-US" smtClean="0">
                <a:latin typeface="Arial" charset="0"/>
              </a:rPr>
              <a:pPr/>
              <a:t>20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A0984-C4D0-4E95-847A-45B64589053A}" type="slidenum">
              <a:rPr lang="zh-TW" altLang="en-US" smtClean="0">
                <a:latin typeface="Arial" charset="0"/>
              </a:rPr>
              <a:pPr/>
              <a:t>24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A0984-C4D0-4E95-847A-45B64589053A}" type="slidenum">
              <a:rPr lang="zh-TW" altLang="en-US" smtClean="0">
                <a:latin typeface="Arial" charset="0"/>
              </a:rPr>
              <a:pPr/>
              <a:t>26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6EDDF-1969-4C70-BC0E-C9A51058A85C}" type="slidenum">
              <a:rPr lang="zh-TW" altLang="en-US" smtClean="0">
                <a:latin typeface="Arial" charset="0"/>
              </a:rPr>
              <a:pPr/>
              <a:t>3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A0984-C4D0-4E95-847A-45B64589053A}" type="slidenum">
              <a:rPr lang="zh-TW" altLang="en-US" smtClean="0">
                <a:latin typeface="Arial" charset="0"/>
              </a:rPr>
              <a:pPr/>
              <a:t>4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524B5-37E0-434D-ACC9-00421D33BAEB}" type="slidenum">
              <a:rPr lang="zh-TW" altLang="en-US" smtClean="0">
                <a:latin typeface="Arial" charset="0"/>
              </a:rPr>
              <a:pPr/>
              <a:t>7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A0984-C4D0-4E95-847A-45B64589053A}" type="slidenum">
              <a:rPr lang="zh-TW" altLang="en-US" smtClean="0">
                <a:latin typeface="Arial" charset="0"/>
              </a:rPr>
              <a:pPr/>
              <a:t>8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BD971C70-6E6E-4F46-84D6-42B8E2CD748B}" type="slidenum">
              <a:rPr lang="en-US" altLang="zh-TW" smtClean="0">
                <a:latin typeface="Arial" pitchFamily="34" charset="0"/>
              </a:rPr>
              <a:pPr defTabSz="954467"/>
              <a:t>9</a:t>
            </a:fld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BD971C70-6E6E-4F46-84D6-42B8E2CD748B}" type="slidenum">
              <a:rPr lang="en-US" altLang="zh-TW" smtClean="0">
                <a:latin typeface="Arial" pitchFamily="34" charset="0"/>
              </a:rPr>
              <a:pPr defTabSz="954467"/>
              <a:t>10</a:t>
            </a:fld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086F2128-2A74-4A59-B2F0-FF0883DF06C4}" type="slidenum">
              <a:rPr lang="en-US" altLang="zh-TW" smtClean="0">
                <a:latin typeface="Arial" pitchFamily="34" charset="0"/>
              </a:rPr>
              <a:pPr defTabSz="954467"/>
              <a:t>11</a:t>
            </a:fld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467"/>
            <a:fld id="{8A8DE514-AE92-4B8F-BB04-466F24815231}" type="slidenum">
              <a:rPr lang="en-US" altLang="zh-TW" smtClean="0">
                <a:ea typeface="新細明體" charset="-120"/>
              </a:rPr>
              <a:pPr defTabSz="954467"/>
              <a:t>15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ivy\Desktop\首頁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6512" y="1597821"/>
            <a:ext cx="7772400" cy="1102519"/>
          </a:xfrm>
        </p:spPr>
        <p:txBody>
          <a:bodyPr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733768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zh-TW" altLang="en-US" sz="3000" kern="1200" dirty="0">
                <a:solidFill>
                  <a:srgbClr val="00B0F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7A9C7-5028-4C4B-9825-467F08428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ivy\Desktop\bg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040" y="2126260"/>
            <a:ext cx="7772400" cy="1021556"/>
          </a:xfrm>
        </p:spPr>
        <p:txBody>
          <a:bodyPr anchor="t">
            <a:normAutofit/>
          </a:bodyPr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0040" y="3174802"/>
            <a:ext cx="7772400" cy="112514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 descr="Y:\Amanda\PPT\16x9\Insid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49B78861-4CDA-4031-BD75-815F4B3C0E5D}" type="datetimeFigureOut">
              <a:rPr lang="zh-TW" altLang="en-US" smtClean="0"/>
              <a:pPr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9BFB55-95CC-458E-9E2D-302ABA3213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32588" y="0"/>
            <a:ext cx="241141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n-US" altLang="zh-TW" sz="2800" b="1" i="1" dirty="0" smtClean="0">
                <a:solidFill>
                  <a:srgbClr val="A8184B"/>
                </a:solidFill>
              </a:rPr>
              <a:t>Final Review</a:t>
            </a:r>
            <a:endParaRPr kumimoji="1" lang="en-US" altLang="zh-TW" sz="2800" b="1" i="1" dirty="0" smtClean="0">
              <a:solidFill>
                <a:srgbClr val="A8184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32240" y="0"/>
            <a:ext cx="2411760" cy="4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AutoShape 2" descr="data:image/jpeg;base64,/9j/4AAQSkZJRgABAQAAAQABAAD/2wCEAAkGBhQSERQUEhQVFBQWFxgUFhUYFxQUFhQVFxQXFBUUFBQXHCYeFxwjGRQVHy8hIycpLS8tFR40NTEqNSY3LSkBCQoKDgwOGg8PGi0kHyUpNSkpLCksLCwsLSspLSwpKiwpNSwpKSwpLykpLCopLCosKSkpKiwsKSwpLCw1NSwsLf/AABEIAEABaAMBIgACEQEDEQH/xAAbAAAABwEAAAAAAAAAAAAAAAABAgMEBQYHAP/EAEIQAAIBAwIFAgQDBQQHCQAAAAECAwAEERIhBQYTMUFRYQcUInEykqEWI1KBkTOx0fAVQlNzsuHxFyU1YnKCk6PB/8QAGgEAAwEBAQEAAAAAAAAAAAAAAAEDAgQFBv/EACwRAAIDAAECBQMDBQEAAAAAAAABAgMREgQhEzFBUWFxkaGB0fAFFCPB4SL/2gAMAwEAAhEDEQA/AIuuArqsnLHBlljkYpIzfgyIw66fKRknHUbtqIwg396+uutVUeTPhKKXdLiit11XGO1UJ/ZjIjJwYFLag2l1YafxRAbLnMh3z4qLuwi3gXChcKF/diRXDD6WkiUKVLE7gDUudu2a5odYpbkTon0bhmsgq6r3w6zgjVS8UYkf90T9LqjM2l9mBzpUZbUdi2M5ziP5p4dBHCrRRIpYqSdYJRdIOlcfj+olSckjA8MKUOvUp8eJSf8AT3GHLkiqV2KuPCbOMwopSIqX/eMI7mXWqjZ43VfofOVIzj6ifausbeMKn0QEmWYCPTq1ssa9O31yrlTqO+cefXFD65JtYZXQtpPSnUFGYHO4wfI7YPkY8fapHhHDQ4Lv+Adh4Y+cnwo/vH3rtlNRjpxxrcpcQ/DoOmNbkKSMDJA0g+d+xP8AcfenPzkf+0j/ADr/AI1UuOcQe8mEMALop+nGcO3YysT2UbgE42JPmnsHIsaKGupgufC6VG25Ad/xfYD+ZrilYvNs9eHSalH19iw/PRf7RPzr/jTrp1W7a2sY5U+XjeeXUNG7aNXdSS5A279jjGcbVaJBuc9/P38+B774FRhdGxvib6rorOmS8RNb7hQlGCUKrRxHVGzkSAEdHCUtHFnFStrwkHuc/pipSsUS8KnLyIcJRwlT8fB0HjV96Je8KGNSjGPFS8ZN4W/t5JaQoSlAlSFrwot3OPaljwfB3O360OxDVMs0jUiycCpO2s8Dcfc0tDZqDt/WnYiqE7N8jorpzzCRWwpyIMDNDFHS4rncmdkYoRxkUaNaEpilUrLZtI7FEJoxauVvtSGxJq5BvRWGTtRy/sK0YDFM0Qpg13zHoM0nLd0JMbaDyEAVCcft3ZQUGoj+uPanrSnO1KpNnvv/AHj7iqx2D057MsTRn0hJO/8A0pPRVsv+Ao2orsxOQPBz49qgZ7B0/EpH+fWvUhcpI8WyiUH3GOiu0U56dd06pyI8RtortFOenXdOjkHEbaK7RTnp0HTo5BxG/TrqciKuo5BxKoDT+24roi6YijYkuSzAMdTBQjDK7adOcb5Pepz9mofRvzGu/ZuH0b8xrVltdiySFCm2t7FjBeZBmU9I5lBDYnlA+pg5KL/qHIzt6mmcXFQkwlWP6lH0hpHkw+4WTLjfA7DtsKnP2ah9G/Ma79mofRvzGprwV5JlHG55rIv9ppEVY4R00XOMszszMdTM7AqCSfYYpDiXG2nSJXH1R6/qycEOVIAByRjTU1+zUPo35jXfs1D6N+Y04umLTUe4SjfJY2RMPHAEgUxk9EYz1JE1fvC+yowHnyD/AE2pSbmI91jXPXknBcB9JchhgbbqVG/6VJ/s1D6N+Y0H7NQ+jfmNZ/wN7g8vSzSBsLNp5DqJ7lnbycnP9Sc/rTbnPjwQfLQ7bYkI2CqR/ZD79z7bb5OLpbWCxrpQYH65Pknz/wAhUK3IVqSSVkJJySZGJJO5JPk0SsUn38i1Far7vzKzyTxqCHqLN9BfGJN8YGxQkbr31A+v2FSHEOVxIWktplm9QZBI/tiTJ1fZjnbualR8P7X+F/8A5GqZ4ZwmO3TREuFyT3yST5Y+T2H8q5eoqhd5nrdH/Ubejn4lL+qfkyG5U4CYVMkgxK2wBxlF9P8A1HbP8h95aSDB9qfhaEAUVRVUeMTm63qbOstdtr7v8fAyhgzS629OVWjBK05nMoJHWkO9TNtB600sRjxUnG9c1knp20wWAomKCaUYxQySeBQRxZqH1On4QMcYxtRNBJpQpilowKG8GkNtPtSmaWLikJZV9aXmPMFNXrRwfTamwnHvR+v7UNApDgJQttREmNM53JPeklo3JJDtnwKQkuhjb/Chi7UD24NaSWmW212OjnNHkXNJRrjzSitQ/gSfucrYpJjtSnehaOgM0bRrvRypByKOqUuFyMU3ISiI9MfcUx4nGDE4IzgbVIhcHAoZLYEEHzRGWMJQ5LCjdKg6dTvEuEaCCvY0zWz9a9BWprTyZUOLxkd06MtuT2FSi24HilAlDsBVEYnDye+360unD1HfenuihCVh2M14SEFhA7DFBToR11Z5D8MadOiRMrZ0kNglTpIbDDuDjsR6U96dY3wPlYTXN3BPdPAkUpJTITq6mca/rbSDgL3DbMKvVBTTbfkdEKlLdLbwDm8yXF3HO8EaQyFI9TCNj9TLj6mwwwmT7sPHa0wSo4yjKwwDlWDbHODkHscHf2NZNyrw/hyzXfzjqVik0w6mP1qGlBOE/Hsqf1qwfCfhoeS6ulASN2MUcYOdK6hIQfsNA/rV7q4rZL0z0N2VR7tF96dVzjnNPy15bW5j1LNjL53Us5RcDscEb59fGN53/TUPzRtdWJggk0nYEHwD5OMHHvVI+Ia44nw311IP/vX/ABNRpjylkvYxCvX3RfenXdOoDnTmeWwaB+mr27kpId9at3GnfH4Q2M/wntsafcx8bMMCtboZ5ZcCFFDMGyAdZx2UAg747iscZdvkz4TI3nDm5LJAqgPO/wCCPft21PjfHoO5NDyrzhHeao2UxXCfjibvtsSudzg9wdx+tQ1tyy9nBNxK7xNeKvUCMcpGSVUZx3YZ8bDsO2aaXdpBxURTWsqQcR0CRowWAbTkYL42YYBB9GGc9x0cK+Ofn5/Yr4Ucz8mj9OmPFL1oTDpiaQSSrG+kEmNWB/eEAdgwGfud6YcmcQvXUx31uyMvab6Qr4wNLAHZvOQMHft5rnMvJV0sE8015NPjJWNToGM4Vn1HTtsSAPsalGC58ZNGY1LljFrbntwbUy6MSWrzOv0oTLrdY1DE/QDpHfbDZ7VYOWOOiZRHLNbvcjUWWJgwxnYjwTjvj0rKOXLOJ7uCORIVCusUgeR36zMSMjQcewwcZIzW08P5UtYHDwwJG4BAZQc4IwR38iq9RGFfb1KWQiuw86I9Koo57cyXbxQC4toGQZVgjhdw8mCDrXI9u4qwc7yz9Nba2Ume4ypPiKHtJK5xhF305OO5xkiss4ZNJEOpbB45AelbOkIX5nU4U6nYnWdO+ACB6jscUVqUW2OupZrNe49xFouHS3MGzCJZU1rnGoqcMvrhqlOXuIfMWkM7YTqRh2GfpXbfc9hse/aqJzIkxk4rrclUsIFZQTo6j6W1Kh2A+iU/+73q4fD0/wDdln/uh/xNXNZFKvfn/RRQSRUuM/FhIbxBE8dxbFfq6Yk6qtjOQzYVsnbA8A5q48Z5vt7NI3uHaMSjKKUcucAEgpjKkalyD2JxWQXt4EmuLIQx24mu2kaaUdDFsG3h2XUqZXP0t7Ab1bucuPxWnFbZ1haZLa0+hI9wrSFliOvfA0lN9+471adEdjFL0+5Tii2cs8zPemRvlZoYhjpySYHV9cL3HjcZHuDtRubOcU4dGjyRSyB9QBQDSpABAdiRpznbv2NRPInOfEL90drWJLQhg0oZgdQ/gDMc4O2Mdid9qYfFrmNDJb2BL6ZGWS4ES65Cmf3cKLndmO/5TvnFQVW3cGvqkw49w1p8XVK5ls5kLqHgRSJWnBYr+EKCgyNjvnfHupd/FiKN44vlrhp2064dOGjLDJUZ3dsHbAAPqKrfMvPM96baPh8LwRpJ+6bcS9WGHLRBEYghUZcDfOQPaoqLmi6l4nBLbxSS3Cw9JOqNDTEK4MrIpAA3J05I+ncmuuPTRa1xzs+2hwRurgKCScAZJPoB3NZ/xX4sCWzd7GKfqjcloC8cQB36jAlRlc43NXqxSWezAuEEM0kbLIi7iNmDLsc+Bg96zPjqnhcFtF84pFqRIsEbYmubhm1HqqP7KFdWMHJYZ7ZyvFQoyeNa9/QaiWC3+JjLbGSazmDRxo0xVrfSpdAyHBk1APkEArncjfFWDljj6X1qlwilQ2QVJyVZSQRnz9/eqLybdpe8ankaGUZjDSRusRjjdVCBZFbJyCTgjBz3VRkVq0NuqDSiqo74UBRvuTgUr1GH/nO/n/wHEpfNfPPyc7QnpqDZyTo7Zz1wzpEmnswJUbd+++KbzfENk4fBKej8w8CzPqLKioXMRlVAC0mGG6LuM57VC/EyW5kuJ4hb2yrHavKLhgZJfl86Sq52jJkJA2z33xUVJwSWSPhQlnSO3khKxy9FJBC+ksyyGRgoBAJDex/hq8Ka3CMn/OzY0i8ci8yXN2rdaImNc6LsAxpcfV/qQlQQME/Vkg6fBq3KDis1+D3Ag3VuevO3TmlhRdf7p0OltbRjIyS2djjNaiVrm6hRjY1Ey4icUZpwYtqIopRWrmbNRSElipUJQYo6mstjSCFPNCKM1ELbUDErq3DjH+c1FS8PYDPcVOINqTeMHaqRm0SnWpdyAC0OmnsNplyPAqQSyUDsKq7EiEaWyDC0YLUpNw8H8OxpA8PYe9HNMHVJDUJQU4EJzjG9dRyQKDEenVS4v8L7a5umuJS/1Aao1OkFxtrLd9xjb+ftV26dd061C2UHsWNJryMg+H3J9rLcX6yxCRYZunGGLHSuuUeCMnCr39K02w4TFAmiGNY0znSowM+T7n3oOC8tR2pmZMlppWldj3JYkhfsMnH3qT6dUuvc5efY1Jayt3HKET30d7k9REKadsNtpVvYgE/pVC5uv47vi9ils3UMbIHwGGkrOXcEMBghVJNbD06ZWvAYI5HljiRZJDl3CjUxPffx/LGadfUcXr9sQLt3G3F+BRXUfTmTWmpWx23U5G43x6+oNSEVl4xgDYDsMeABT2OOnCiuZ2sca9MO45zAi/6ZgluRJr0fLjVrVt8skZUkDH0gj2NOfh9x7hkEMAJRLphokdlbOosdjIdlGNO+w9a0X/sx4cZHka1RmdtRyXKgnc6Vzhc77ClV+HHDwQRZwgggj6SdwcjYnBrtfV08OOP8e2FXX2FzDVU5+vXEa20It3kn+gxzMVJQkKGQZAYhiNu/kDba/tb1HcR5WgneKSWMM8Lao2yQVPncHceceoFcldsYvWTVeMxTl7kq4M9+vXW2a1CtL0Y+oxJSRwsBypGysNmGcjvWscn3iXFnDJHMZ/pCs7Locuv4g65Olv5n1yc5pxyvyYliZnV5ZZJmDSSSNqY6dWgfyDHc7mnnDODRW0fTgjWNNTNpHlmOScn/ADgCrX9R4r/n6m5Ij+ebpksJViyZpgLeIDuXlITb7KWPtjPisY4LxF7ZohAlv851Rbr1TJNOmGKH6WxHCmTjYat9vJrf2tgcEgEqcgkA4OMZGexwTv70S34ZGjMyRojOcuyqqsxPfUwGT280qr41xcWt3+fYEyB+JEsScNuyWRXkiKjJVWkIKgAeXwDTHlu1lPA4FhkaGX5fKOFDkHUzjCnvkbfzqw8d5Wt7wItzGJBG2tRkjfBBBI3wR49h6VJQ2wVQqgBVAUAdgAMAAewFTVqVaj86NmBcI4EZryzBk61zPDJNJ116yxONfSEkZ3K6VU7/AMWcHtWicsWVzHdXlzdIgljtYYv3e0bFUMpC47YCxZA2+vbtV2ThMYlaYRr1WUIZMfWVXOF1eBv4/wDynXTrdvVuz09MNFE+C/8A4TH/ALyX/jqL4xyNfR3sd3ZyKbiYzLPI26RByemQCMkLHhNlzlAcfVWhcB4DHaQRwQjCIMD1Y+WY+STkn71IiOpvqMslKPr7jwzPlP4fPa3dsrnWttFLOZQpVZLi4fp4BJydMcY39hsM0nfwauaIPGm31j3xHJt+v6VqLRVEry5F82bvSTMYxCCTsqgsTpHgnUAfsPU5a6ltuUvbPuGD2WUIpZiFVQWYnsFAySfYAE1mfJvKcd5fy8UMfThMpa2jIP7xgcG5YN2yckD1PjG+m3VisqNHIodGGGU7hh6EelHSIKAAAAAAABgAAYAAHYYqcLeEWl5vt+gjJfhRzPZW9tM9xcRx3M0zPKH1Bv8Ay74OoZLH7sau3K/OcV7PdRxHWkLJocA6GRkGTqPnWr7eg80Ti3wx4fcyGWS3GtjqYozRhiTklgpxk+TUzwTl23tEKW0SxKcE47sQMAsx3Jq11lU9kt5P6YhmZcz3/FUF5NJbWtvAR05WkIk60a6kjUamOrIYgYVd2zgZptYcs8RWwkuJryS3haHUbWKLqkQ6dIRYiyrGNDEkDx39tV4ty9HctCZsssL9RY9tDPjCs4xk6dyBnG+4NSWKP7rIpJL7fvoGU8i8ou6W9xZ8VkaFHBaERaFwCDJE8YkwrEbHIP4s/fVSKheXeToLKS4eDUPmHDshI0IRq+mMADAy7bfYeKnAKjfZzlu/gMCaa7FKaaDTUdDAi0Io2mhxQGHCu0UYLRgKzprBJqJpNLla7FPQwSjiCjt/P1pRaHTQAUtBLA+BRSKHFcRSGCFrqEGuoGf/2Q==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6498" name="Picture 2" descr="C:\Users\ivy\Desktop\bg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zh-TW" b="1" dirty="0" smtClean="0"/>
          </a:p>
          <a:p>
            <a:endParaRPr lang="zh-TW" altLang="en-US" dirty="0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/>
          <a:srcRect l="24213" t="25633" r="25388" b="49867"/>
          <a:stretch>
            <a:fillRect/>
          </a:stretch>
        </p:blipFill>
        <p:spPr bwMode="auto">
          <a:xfrm>
            <a:off x="-73024" y="-2684834"/>
            <a:ext cx="9217024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195486"/>
            <a:ext cx="797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000" dirty="0" smtClean="0">
                <a:solidFill>
                  <a:srgbClr val="00B0F0"/>
                </a:solidFill>
                <a:latin typeface="+mj-ea"/>
                <a:ea typeface="微軟正黑體" pitchFamily="34" charset="-120"/>
                <a:cs typeface="Arial" pitchFamily="34" charset="0"/>
              </a:rPr>
              <a:t>發展背景</a:t>
            </a:r>
            <a:endParaRPr lang="en-US" altLang="zh-TW" sz="3000" dirty="0" smtClean="0">
              <a:solidFill>
                <a:srgbClr val="00B0F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8" name="Freeform 24"/>
          <p:cNvSpPr>
            <a:spLocks/>
          </p:cNvSpPr>
          <p:nvPr/>
        </p:nvSpPr>
        <p:spPr bwMode="gray">
          <a:xfrm>
            <a:off x="1266974" y="1563638"/>
            <a:ext cx="3449042" cy="2710063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zh-TW" altLang="en-US"/>
          </a:p>
        </p:txBody>
      </p:sp>
      <p:sp>
        <p:nvSpPr>
          <p:cNvPr id="29698" name="AutoShape 2" descr="data:image/jpeg;base64,/9j/4AAQSkZJRgABAQAAAQABAAD/2wCEAAkGBw8QEBAQDRAQDQ0PDQ8ODw0PDw8ODw8PFBUWFhQRFBQYHSggGBolHBQVITEiJSktLi4uFx8zODMsNygtLisBCgoKDg0OFxAQGiwkHx8sNCwsLSwsLCwsLC0sLCwsLC8rLCwsLCssLCwsLCwsLCwsLCwsLCwsLCwsLCwsLCwsLP/AABEIAMABBgMBIgACEQEDEQH/xAAbAAACAgMBAAAAAAAAAAAAAAADBAIFAAEGB//EAEAQAAICAQEFBAcGBAQGAwAAAAECAAMRBAUSITFBBhNRYSJScYGRkqEyM0JTsdEUFWLBI3Lh8AcWJIKy0jRDov/EABkBAQEBAQEBAAAAAAAAAAAAAAEAAgMEBf/EACIRAQEAAgEEAgMBAAAAAAAAAAABAhEDEhMhMUFRIjJhBP/aAAwDAQACEQMRAD8A8uAhFEiok1nZySUQqiRUQqCaCaiGVZFBDKJBtVhVWYqwyLEMVIQLJKsKqRCCpCKkIqQqpJBBJMJDBJMVxAASbCRgJJBJIvuTW5GtyZ3ckUKSJSOd3IlIImUgmrjrJIFJEgyQbJHnSAdIImywTLG2WCZZEm6wLLHHWAdYEqwgmEZYQLCBAYQZhmEGYFDEybmSTSwiiRUQiiKTUQyCQQQ6CITQQ6LIIIwgiEkWHRZFBGEWIbRIZUmIsMqyZYqQqpNosMqxSCpCBIVaz/p1kwkgCEmwkYCSQrki25M3I13czcgiu5ItXG9yRKSRB0gisfauBauRJMsC6R5kgXSSIOsA6x90i7rAknWAdY46wDrAk3WAcRuwRdxBoswgmh3EC0iGZk2ZkEkohVEGkMsYBEEOggkEOkQMgh0EFWIwgiBEEZrWCrWNVrEJosMizESMVpIJVV9T0h1BkkTh9ZYbN2Zbe27UucfaY8FX2mIV6pDqvj8Z0r7J0Ol/+bqN6zH3SZ/8Vy3v4Qf8w2MOHd2nz/xv/aW7fUp1r3VLRpHdgqKXYnAUcSZfL2fooUPr71qzyrUgH2Z4lvcJlm39FpqmOgG/fZw9NbPQHiS3TyB4mcfqtQ9rmy1jY7c2bifZ5Dyjjhll/ILlMf660PsY8BbYv9WLh+q4kr+zauneaK5dQnq5Ut7Aw4Z8jicXiNbN19uncWUtut1H4XHqsOomrw/VE5J8w09RBIIIIOCCMEEdCJBlnU7UWvV6ddbSN1x6NydRjgc+JHDj1BnOMs5ytWaKssE6RspIMkgr3SBdJYOkA9ckQdItYksXSLWJIq6xYvYsfsSLWLBohYsWcR6xYrYsCTcQDiNOIu4gYCZk2ZkCmkMsEkOoiBUEYrEDWIzWIgatYxWsFWIxXED1rGq1gaxGaxFkZFjFYgqxGKxELXYmzm1NgrGQAMu/PdQf36CWO3+0K0A6TZ/+GqZWy5eJ3uoU+Pi3wh9E/wDCbNsvXhde24h6jiVXHs9NpxYSa48eq7vwsr0zUaJySSSSTkk8ST4kzeJIJJBJ6HFDE3iECSW5JA4mYhtyZuSS67K7Zr04ur1AZqbVHBRvYbBB4Z6g/QSz/meyG4Gu1P6sWcPgxnI7k1uTllxY27bnJZNOw1ew63r77Q2d/XxymcsPEDz8iMygZZvYG020twcE902FtQfiTxx4jmP9Z1e0ezhttNlDIKrAH4k8zz3QByPP3zjlOi6rpPym4450g7KgPtnB9UDJ9/hOpt7KXrllatyAcDJU56cxj6zmtbpLK2K2qyPzw3XzB6jzlLKrLCblBxUFj/UBgeeOsWe9uuGHgQMRh0i9iTWhstqKDzQEqRkcCceRlfassWBHIkew4grwrcWJDcjgZ3vAzNhlVNgitiyy1FGBkHeXOM4wQfAiJWCZaIWCL2COWCK2CDRYzJJhMgUkh0gUh0iBkjNcXSNVCIHSM1iArEd01RYhVBZjyAmmRaljdaxhNDWn39oVvUQb7D2npGaRpRx33bHHcK43vLIiA9Npnb7Cs3mBw+MZ/hnX7SlfMjh8YK3X2PyO4o5InogD3c5ddmNLfe5G8e4X70v6QwfwjPU/78DWam6J5uj3agY0WhUfZKKx9orH/sZyornVdqNbS6VU6f0kpOO8/DwG7ujx9vlOfFc6cXjFnk/YAVyQrhxXJiudNsaL93N93GO7khXLa0V7uZ3ca7uZ3ctrRTu5ru453cia4bWihrhLNRaUCNZYa1GFQu24B4AcoY1yJrkgNPdZUc0u9bc8oxX6dZ1ey9cu0K20+qwNQqlq7QAM/wBQHj4jqJzRrz7YzscMuooZeB76se5mAI+BMxnjLP63hbKS1elatmRxhkYqR5iJ2JOq7XUf9SxUfaRCeXPGP0AnP2Unw+onKXcas1VbYkTtWWltLeH1ETtpbw+ojtaIbuQy8t4YGeWc8JWXDGQeY4S4spI+1hR4kiVWrbeZiORJMzW4RsitkbsEVsmaS7TJtpkGmJGEi6Q6RBhI1VFa41VNMmq5eqe4qULwutXeZuqJ0UeH+/KUdA4jPLIl5tUf4zeW6B7N0Rntm+i6Q6SCLDKs6uYiTuNo/wDS6KnT1+i9y71rDmcgF/iSB7BOLrSdx2gXvadNevFSmD5FgD+oImcvcbx9VzdbEDAxjzENXhuDAA9CJsVyYrnRhDuT4TYrjG83jCIN7gefQ+MEVFckK4wEmwkNrRfu5ru41uTNyW1op3c0a43uTRSW1omUkTXHCkiUltaJGubpYo6uuN5GVxniMg5GY0UkCktld3VVbRrYqBVrEX3MOgJ6r9R+vE3IQSGGCCQQeYI5idT2fyNTXjrvA+Y3TKntMoGqvx+Zn3kAn6kzjrV06XzNufuEStEfuiNsQTtEUtEbtMTtg0UtitkbtitkzSXaZNtNQaaWHSAWGWIM1xuqJVmN1GaZX2yqlRDe4DNvbtSnlvdWPs/tCFy7FmOWPMyOiO/plA502NvD+luIP+/AwlYmsWaLWsOqwdcYQTTOhKxOo7N7STcbTan7l87jHkpPQnpx4g9DObrWM1iFm4pdOl1ewrUPoDvU6Fcb2PMftFhs+78qz5G/aLaLaV9QxXYwX1Thl9wPKPrt/U+svyCG8mvxDGgt/Ks+RpOvQ2gjNdnyN+0KNu6j1l+QSY23qPFfkEurJfiE2gtz92/yNM/grfy3+Ro6Nr3d3vErnfwPRHLEh/Ob/FflEz1ZHWJb+Ct/Lf5GmfwNv5b/ACNGhtm7xX5RMO2bvFflEurJaxKfwVv5dnyNNfwNv5dnyNGv5zf4r8okTtu/xX5RLqyWsSp0Nv5dnyNInQ2/lWfI37Rltu6jxX5BINt7UesvyCXVktYlzobfyrPkb9pr+XXHlU/vUj9YRu0Op9ZfkEDb2j1XR1HmET+4j1ZDWK00OjGlDajUkLuqQqZBOT+pPLHnOI2hqDZY9jc3dmI8MnlGtdqrLTvWu1h6bxzj2DkJX2wk+arfiErjE7Y3dE7YonbFLI3aYnYYNFrYrZGbIs8zSAZkwzUGkFMMkCsKkQZrjNZitZjCGIWWg1b1NvIemCDxDDwIlzVtGhuLVMp67jcPrOcrMbqaIdCms0/qWfMv7xivWaf1LPiJz6NGamiy6KvVUepZ8RGE1FHqP8RKKg8gOJ8I6AQcMCpHMEEEe6QW6ain1X+IjCXU+q/xEpkMZraSWgtq9V/iIRbqvVY+0yvUwiyRyy8tjkAOSjkJEGBBkwZITM3mQzMzJJyDTC02lTt9kE+fIQtk9mS30E0GxjF+lZQSSvDng8YkzQmUvpZY3H2i5i7mEdou5mgHYYncYxYYnaZItaYnc0ZuMSuMjC9pidpjFhitpg0XsMXeGsMXczNaCMyYZkCGsKsEsIgyQBxJOABxJPgIgdDGEMvtl9gNpXoHFS1KeXfWLW3y8SPfiXek/wCF+qP3mooTBwd0WWY9mQuZpm2ONrMaqPIDmeQ6menbL/4a6Sog3vZqWGPRJ7qv4Lx+s6rQ7J01H3FNVPmiKGPtbmZbG3lGy+zetvxuUOi+vaDUvt48T7gZ2Oy+wSKAdTYbG6pX6CezPM/SdnkSJtHjDdZLaDZGnox3NSoeW8Blj7WPGckNi333XvcRWDqr9z8bGvfO7nHAcJ2NmrAnNa3ba13WI3DD5x5MN4frOfLlljNunFJlbEl7Mp+Y2fYsi3Z1vwPnyZcfURnTbZRuollXqlPIzhObL7d+1j9KMbEtH4k+LftJDZFvinzH9pd3LvD0Ww3TPKYhbHpDiOGQcg+ce/kezgpBsy3ODujzJ5yTbMtHLdPsP7y4uuUc+f6RS/ada/aYCXfyM4MarU0dpON3GOeSBDfy9hxZhjyMjft7SHI/iFRvPn8Osq9ZRq7sfw19FqNkbxZkwfAjBhlz5NY/5sZ7Wupu01Iy/HhzJnOartY9jGrRVtcw4ZXG6vmzchDr2OssIOt1IdR/9NYYKT/U5OSPYBLnT7NopULwCryRAEUfCYl35yrf6+MI5tdFqbCG1WoJ5E01DdX2FjxI9wlvXo7H+ypx4n0R9ZZi0HhTUp6FsAD4mat01pGXtK8Ps1qBj/ub9p0nNMf1jF4cs7vkyJ/yk/isAPgASPjE7tlXAnC7wHXIGfceMtjqaqR6TDPVmOSZU6/tfpkO6p7xzyCjeOfACXfyV/zYfCp1IKkhgVI5g8DK+54bVa57mLuN0HG6p+0B5/tEbXnqwtslrx54yZWS7DtaJWtDWtE7WmqIFY0VsaFsaKu0y0G5gWMmxgWMC0Zk1MgXvG1exuzNSd86TuXzktUTp97/ADKvA/rC7O7OaHSY7mle86HGX97Hjj2mNaTXLaoZDkEf7EnbbuDePMn6T0THTz72cIAUs/JRndB4D3Q9VgwpxjKg45YzmUt2sLAJ6x4/5RxMX03aKpnaqwGu+ve9DiQUBADA/wDdLotW3RvfA2akynt2ynQY85X37bA68JTjFyX1mt8YhftHznOanbgPIyq1W2PA5nWcbO3SaraQ4+lx8jOF7YbRO/Vcrcwanx4jJU/De+EzUbRJ6yo1531ZfHiM+sOUzy4TLCx04rccpTGi7QMMZP1nXbK7UoV+0Aw6TypbAeXA8vYfCGqtZTkGfJuL6MyetntPgjj9YX/m4Y+1PJm2g5HH4wL6xvWPumehvqj0faParJyHA8yZz2v7WOcqSG58ROW9FvtM0JQtIOTvN5E4H0lMZD1HKdsMHLLwboevsl3sztBqGsVa957HYIFHMnpK7T7U06AAaepvNq1c/Eyz0/azu/uwtY8EVVH0lbua01Lr5evZqXmd49cnIgrNZVgjhy8Fnkl/bGwjgxERO39TZ92LH/yKzfpDV+h4nuvXLtu0ouSwznjk8ZyO3e3oXK1ek3KcdRo9bqW9MNTX+J7AV4eSniTOg0OyaKOKrv2fmP6TZ8ug90648OWXtyz58MfXlXCnXaohrnNFR44P3hHkvT3y20mkrpXFY49XPF2PmYV7YvZbPVhx44+nkz5cs/adrxO15ltsUttm2NMtsiljzLLIq7wLLGi7mSdoFjMtNMYMzZMiZFozJozIJ6X2T2m2mvOluPAH/DYnms9C1OGTPTynknaA7+LEOLazkHrLTZPay+2oVj7YGM9Z7spt5nY1EFjnnjAHCcxtjVGvU4OAjLnPXlg/TJnNajaOpou3y7b2c4J4HylptTbWnvSqwEi5CN6sjB8x7JT2ND6jaYx5iVmo15brK627DEAjHNcEnh0gWtj1GYmrNSYB7oAsTNgTNya0kzyBEliSXExcmtKnVaBu836xkOQGXwbo37x6rYlh5sg8uJlhSQOXxjKWzz5ceNu3ScmUmlYOz7H8afAzB2bf10//AF+0uVthVth2sV3clB/y5b0KHz3iP7TTdnL+gQ+x/wBxOkFskLYdnE97JzdHZi8n02StfHO8fgP3lzpOzumT7Ya5vFjhflH98xzvpo3RnFjGbyZUSvSUL9mqoeYrTP6Q/e+HCJG6RN06aYNPbAvdFmugXtkh3ti9lsE1kC9kDpOyyLWWSLvAO8Cx3gGaYzQZMGmMYMmbMiYJoyJmzImBamTJkk6zXNxPhKbT6hqbQ6HGG4+Yjut1IOTKnvQfI+Jnst8uMnh2O2ql1FQZMb2M+c4+wPWcOpPmIxpdUyqAGIPXB4SVurJ+0c+3ErZVJotVqQTw+DR1MGIPaOij2mRNjHr7uQnK5xrpPtco659nGCOpPTh+sUBkgZi506MCzxhFsioMkGmdk8tkMlkrw8ItkdhZLbCC2VotkxbHa0sRbJd9K8WyQtkNHu+md7Eu8md5JaOd7ImyK95NGyS0O1kG1kC1kGXhsitZAs8gzwZaRSZ4FmmM0gTAtEyBkiZAwTRmjNzUk0ZEzZmjAtTJky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673249" y="4043489"/>
            <a:ext cx="4847424" cy="528228"/>
            <a:chOff x="673249" y="4043489"/>
            <a:chExt cx="4847424" cy="528228"/>
          </a:xfrm>
        </p:grpSpPr>
        <p:sp>
          <p:nvSpPr>
            <p:cNvPr id="36" name="Freeform 22"/>
            <p:cNvSpPr>
              <a:spLocks/>
            </p:cNvSpPr>
            <p:nvPr/>
          </p:nvSpPr>
          <p:spPr bwMode="gray">
            <a:xfrm>
              <a:off x="4178449" y="4043489"/>
              <a:ext cx="577850" cy="513401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gray">
            <a:xfrm>
              <a:off x="674837" y="4046379"/>
              <a:ext cx="4081463" cy="327498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gray">
            <a:xfrm>
              <a:off x="673249" y="4374840"/>
              <a:ext cx="3513138" cy="180124"/>
            </a:xfrm>
            <a:prstGeom prst="rect">
              <a:avLst/>
            </a:pr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en-US" altLang="zh-TW" sz="1600" b="1" dirty="0" smtClean="0"/>
                <a:t>1960s</a:t>
              </a: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177305" y="4052834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TW" sz="1600" b="1" dirty="0" smtClean="0">
                  <a:solidFill>
                    <a:schemeClr val="bg1"/>
                  </a:solidFill>
                </a:rPr>
                <a:t>Mainframe Computing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4921721" y="4124842"/>
              <a:ext cx="598952" cy="446875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  <a:ln>
              <a:solidFill>
                <a:srgbClr val="FF33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7" name="群組 66"/>
          <p:cNvGrpSpPr/>
          <p:nvPr/>
        </p:nvGrpSpPr>
        <p:grpSpPr>
          <a:xfrm>
            <a:off x="1501924" y="3537795"/>
            <a:ext cx="4522805" cy="529866"/>
            <a:chOff x="1501924" y="3537795"/>
            <a:chExt cx="4522805" cy="529866"/>
          </a:xfrm>
        </p:grpSpPr>
        <p:sp>
          <p:nvSpPr>
            <p:cNvPr id="30" name="Freeform 21"/>
            <p:cNvSpPr>
              <a:spLocks/>
            </p:cNvSpPr>
            <p:nvPr/>
          </p:nvSpPr>
          <p:spPr bwMode="gray">
            <a:xfrm>
              <a:off x="4756299" y="3537795"/>
              <a:ext cx="573088" cy="512437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>
              <a:off x="1501924" y="3537795"/>
              <a:ext cx="3833813" cy="330387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gray">
            <a:xfrm>
              <a:off x="1505099" y="3867219"/>
              <a:ext cx="3263900" cy="1810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en-US" altLang="zh-TW" sz="1600" b="1" dirty="0" smtClean="0"/>
                <a:t>1970s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897385" y="3548778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TW" sz="1600" b="1" dirty="0" smtClean="0">
                  <a:solidFill>
                    <a:schemeClr val="bg1"/>
                  </a:solidFill>
                </a:rPr>
                <a:t>Mini Computing</a:t>
              </a: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5425777" y="3620786"/>
              <a:ext cx="598952" cy="446875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4099"/>
                <a:satOff val="-661"/>
                <a:lumOff val="28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9" name="群組 68"/>
          <p:cNvGrpSpPr/>
          <p:nvPr/>
        </p:nvGrpSpPr>
        <p:grpSpPr>
          <a:xfrm>
            <a:off x="3156099" y="2521228"/>
            <a:ext cx="4020758" cy="538321"/>
            <a:chOff x="3156099" y="2521228"/>
            <a:chExt cx="4020758" cy="538321"/>
          </a:xfrm>
        </p:grpSpPr>
        <p:sp>
          <p:nvSpPr>
            <p:cNvPr id="25" name="Freeform 17"/>
            <p:cNvSpPr>
              <a:spLocks/>
            </p:cNvSpPr>
            <p:nvPr/>
          </p:nvSpPr>
          <p:spPr bwMode="gray">
            <a:xfrm>
              <a:off x="5916762" y="2528332"/>
              <a:ext cx="576263" cy="51340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gray">
            <a:xfrm>
              <a:off x="3156099" y="2528332"/>
              <a:ext cx="3343275" cy="32846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gray">
            <a:xfrm>
              <a:off x="3162449" y="2856793"/>
              <a:ext cx="2767013" cy="1849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en-US" altLang="zh-TW" sz="1600" b="1" dirty="0" smtClean="0"/>
                <a:t>1990s</a:t>
              </a:r>
              <a:endParaRPr lang="zh-TW" altLang="en-US" sz="1600" b="1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553569" y="2521228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TW" sz="1600" b="1" dirty="0" smtClean="0">
                  <a:solidFill>
                    <a:schemeClr val="bg1"/>
                  </a:solidFill>
                </a:rPr>
                <a:t>Desktop Internet Computing</a:t>
              </a:r>
              <a:endParaRPr lang="zh-TW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2" name="圓角矩形 61"/>
            <p:cNvSpPr/>
            <p:nvPr/>
          </p:nvSpPr>
          <p:spPr>
            <a:xfrm>
              <a:off x="6577905" y="2612674"/>
              <a:ext cx="598952" cy="446875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42297"/>
                <a:satOff val="-1984"/>
                <a:lumOff val="847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0" name="群組 69"/>
          <p:cNvGrpSpPr/>
          <p:nvPr/>
        </p:nvGrpSpPr>
        <p:grpSpPr>
          <a:xfrm>
            <a:off x="3950593" y="1995686"/>
            <a:ext cx="3802328" cy="576064"/>
            <a:chOff x="3950593" y="1995686"/>
            <a:chExt cx="3802328" cy="576064"/>
          </a:xfrm>
        </p:grpSpPr>
        <p:sp>
          <p:nvSpPr>
            <p:cNvPr id="45" name="Freeform 17"/>
            <p:cNvSpPr>
              <a:spLocks/>
            </p:cNvSpPr>
            <p:nvPr/>
          </p:nvSpPr>
          <p:spPr bwMode="gray">
            <a:xfrm>
              <a:off x="6444208" y="1995686"/>
              <a:ext cx="576065" cy="576064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gray">
            <a:xfrm>
              <a:off x="3950593" y="2018192"/>
              <a:ext cx="3069679" cy="337534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gray">
            <a:xfrm>
              <a:off x="3956944" y="2355726"/>
              <a:ext cx="2513929" cy="184940"/>
            </a:xfrm>
            <a:prstGeom prst="rect">
              <a:avLst/>
            </a:pr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en-US" altLang="zh-TW" sz="1600" b="1" dirty="0" smtClean="0"/>
                <a:t>2000s</a:t>
              </a:r>
              <a:endParaRPr lang="zh-TW" altLang="en-US" sz="1600" b="1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4238621" y="2017172"/>
              <a:ext cx="2925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TW" sz="1600" b="1" dirty="0" smtClean="0">
                  <a:solidFill>
                    <a:schemeClr val="bg1"/>
                  </a:solidFill>
                </a:rPr>
                <a:t>Mobile Internet Computing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7153969" y="2108618"/>
              <a:ext cx="598952" cy="446875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rgbClr val="FF33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6396"/>
                <a:satOff val="-2645"/>
                <a:lumOff val="112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1" name="群組 70"/>
          <p:cNvGrpSpPr/>
          <p:nvPr/>
        </p:nvGrpSpPr>
        <p:grpSpPr>
          <a:xfrm>
            <a:off x="4705697" y="1491630"/>
            <a:ext cx="3466703" cy="576064"/>
            <a:chOff x="4705697" y="1491630"/>
            <a:chExt cx="3466703" cy="576064"/>
          </a:xfrm>
        </p:grpSpPr>
        <p:sp>
          <p:nvSpPr>
            <p:cNvPr id="31" name="Freeform 17"/>
            <p:cNvSpPr>
              <a:spLocks/>
            </p:cNvSpPr>
            <p:nvPr/>
          </p:nvSpPr>
          <p:spPr bwMode="gray">
            <a:xfrm>
              <a:off x="7020273" y="1491630"/>
              <a:ext cx="504056" cy="576064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4705697" y="1491630"/>
              <a:ext cx="2818631" cy="36004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gray">
            <a:xfrm>
              <a:off x="4705697" y="1851670"/>
              <a:ext cx="2314575" cy="1849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en-US" altLang="zh-TW" sz="1600" b="1" dirty="0" smtClean="0"/>
                <a:t>2010s</a:t>
              </a:r>
              <a:endParaRPr lang="zh-TW" altLang="en-US" sz="1600" b="1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065737" y="1513116"/>
              <a:ext cx="2746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TW" sz="1600" b="1" dirty="0" smtClean="0">
                  <a:solidFill>
                    <a:schemeClr val="bg1"/>
                  </a:solidFill>
                </a:rPr>
                <a:t>APP</a:t>
              </a:r>
              <a:r>
                <a:rPr lang="zh-TW" alt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</a:rPr>
                <a:t>&amp;</a:t>
              </a:r>
              <a:r>
                <a:rPr lang="zh-TW" alt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</a:rPr>
                <a:t>Cloud Computing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9706" name="Picture 10" descr="http://t0.gstatic.com/images?q=tbn:ANd9GcS1PQ3j4cf55bNCoZel4dNZLKCA1-gy8Et3rlbTISVXhJuVzj5aV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86017" y="1532554"/>
              <a:ext cx="586383" cy="419545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  <a:round/>
            </a:ln>
          </p:spPr>
        </p:pic>
      </p:grpSp>
      <p:grpSp>
        <p:nvGrpSpPr>
          <p:cNvPr id="72" name="群組 71"/>
          <p:cNvGrpSpPr/>
          <p:nvPr/>
        </p:nvGrpSpPr>
        <p:grpSpPr>
          <a:xfrm>
            <a:off x="2325837" y="3025284"/>
            <a:ext cx="4346964" cy="538321"/>
            <a:chOff x="2325837" y="3025284"/>
            <a:chExt cx="4346964" cy="538321"/>
          </a:xfrm>
        </p:grpSpPr>
        <p:sp>
          <p:nvSpPr>
            <p:cNvPr id="28" name="Freeform 19"/>
            <p:cNvSpPr>
              <a:spLocks/>
            </p:cNvSpPr>
            <p:nvPr/>
          </p:nvSpPr>
          <p:spPr bwMode="gray">
            <a:xfrm>
              <a:off x="5337324" y="3033063"/>
              <a:ext cx="576263" cy="51051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zh-TW" altLang="en-US"/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2325837" y="3025284"/>
              <a:ext cx="4346964" cy="538321"/>
              <a:chOff x="2325837" y="3025284"/>
              <a:chExt cx="4346964" cy="538321"/>
            </a:xfrm>
          </p:grpSpPr>
          <p:sp>
            <p:nvSpPr>
              <p:cNvPr id="29" name="Freeform 20"/>
              <p:cNvSpPr>
                <a:spLocks/>
              </p:cNvSpPr>
              <p:nvPr/>
            </p:nvSpPr>
            <p:spPr bwMode="gray">
              <a:xfrm>
                <a:off x="2325837" y="3033063"/>
                <a:ext cx="3594100" cy="327498"/>
              </a:xfrm>
              <a:custGeom>
                <a:avLst/>
                <a:gdLst/>
                <a:ahLst/>
                <a:cxnLst>
                  <a:cxn ang="0">
                    <a:pos x="1612" y="284"/>
                  </a:cxn>
                  <a:cxn ang="0">
                    <a:pos x="0" y="284"/>
                  </a:cxn>
                  <a:cxn ang="0">
                    <a:pos x="446" y="0"/>
                  </a:cxn>
                  <a:cxn ang="0">
                    <a:pos x="1920" y="0"/>
                  </a:cxn>
                  <a:cxn ang="0">
                    <a:pos x="1612" y="284"/>
                  </a:cxn>
                </a:cxnLst>
                <a:rect l="0" t="0" r="r" b="b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gray">
              <a:xfrm>
                <a:off x="2327424" y="3360561"/>
                <a:ext cx="3016250" cy="181087"/>
              </a:xfrm>
              <a:prstGeom prst="rect">
                <a:avLst/>
              </a:prstGeom>
              <a:solidFill>
                <a:srgbClr val="FF3399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lvl="0" algn="ctr"/>
                <a:r>
                  <a:rPr lang="en-US" altLang="zh-TW" sz="1600" b="1" dirty="0" smtClean="0"/>
                  <a:t>1980s</a:t>
                </a:r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6073849" y="3116730"/>
                <a:ext cx="598952" cy="446875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8" cstate="print"/>
                <a:stretch>
                  <a:fillRect/>
                </a:stretch>
              </a:blipFill>
              <a:ln>
                <a:solidFill>
                  <a:srgbClr val="FF339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28198"/>
                  <a:satOff val="-1322"/>
                  <a:lumOff val="565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文字方塊 63"/>
              <p:cNvSpPr txBox="1"/>
              <p:nvPr/>
            </p:nvSpPr>
            <p:spPr>
              <a:xfrm>
                <a:off x="2627784" y="3025284"/>
                <a:ext cx="30963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1600" b="1" dirty="0" smtClean="0">
                    <a:solidFill>
                      <a:schemeClr val="bg1"/>
                    </a:solidFill>
                  </a:rPr>
                  <a:t>Personal Computing</a:t>
                </a:r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itchFamily="34" charset="-120"/>
                <a:cs typeface="Times New Roman" pitchFamily="18" charset="0"/>
              </a:rPr>
              <a:t>蒙恬科技定位為</a:t>
            </a:r>
            <a:r>
              <a:rPr lang="zh-TW" altLang="en-US" sz="2000" dirty="0" smtClean="0">
                <a:solidFill>
                  <a:srgbClr val="FF3399"/>
                </a:solidFill>
                <a:latin typeface="微軟正黑體" pitchFamily="34" charset="-120"/>
                <a:cs typeface="Times New Roman" pitchFamily="18" charset="0"/>
              </a:rPr>
              <a:t>「智慧型人機介面整合專家」</a:t>
            </a:r>
            <a:r>
              <a:rPr lang="zh-TW" altLang="en-US" sz="2000" dirty="0" smtClean="0">
                <a:latin typeface="微軟正黑體" pitchFamily="34" charset="-120"/>
                <a:cs typeface="Times New Roman" pitchFamily="18" charset="0"/>
              </a:rPr>
              <a:t>，持續創新核心技術</a:t>
            </a:r>
            <a:r>
              <a:rPr lang="en-US" altLang="zh-TW" sz="2000" dirty="0" smtClean="0">
                <a:latin typeface="微軟正黑體" pitchFamily="34" charset="-120"/>
                <a:cs typeface="Times New Roman" pitchFamily="18" charset="0"/>
              </a:rPr>
              <a:t>︰</a:t>
            </a:r>
            <a:r>
              <a:rPr lang="zh-TW" altLang="en-US" sz="2000" dirty="0" smtClean="0">
                <a:latin typeface="微軟正黑體" pitchFamily="34" charset="-120"/>
                <a:cs typeface="Times New Roman" pitchFamily="18" charset="0"/>
              </a:rPr>
              <a:t>手寫辨識、光學辨識、語音辨識、生物認証、安全監控，並將產品行銷全球，成為同類產品之領導廠商。</a:t>
            </a:r>
          </a:p>
          <a:p>
            <a:endParaRPr lang="zh-TW" alt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4400" y="195486"/>
            <a:ext cx="797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智慧型人機介面整合專家</a:t>
            </a:r>
            <a:endParaRPr lang="en-US" altLang="zh-TW" sz="30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195736" y="1779662"/>
            <a:ext cx="6408712" cy="2952328"/>
            <a:chOff x="2195736" y="1491630"/>
            <a:chExt cx="6408712" cy="2952328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195736" y="1491630"/>
              <a:ext cx="6408712" cy="2952328"/>
              <a:chOff x="-1056" y="1159"/>
              <a:chExt cx="6048" cy="2523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gray">
              <a:xfrm>
                <a:off x="1488" y="2847"/>
                <a:ext cx="3504" cy="835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137"/>
                      <a:invGamma/>
                    </a:schemeClr>
                  </a:gs>
                </a:gsLst>
                <a:lin ang="2700000" scaled="1"/>
              </a:gradFill>
              <a:ln w="3175">
                <a:noFill/>
                <a:round/>
                <a:headEnd/>
                <a:tailEnd type="none" w="sm" len="sm"/>
              </a:ln>
              <a:effectLst/>
            </p:spPr>
            <p:txBody>
              <a:bodyPr vert="eaVert" wrap="none" lIns="92075" tIns="46038" rIns="92075" bIns="46038" anchor="ctr"/>
              <a:lstStyle/>
              <a:p>
                <a:endParaRPr lang="zh-TW" altLang="en-US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gray">
              <a:xfrm rot="-998297">
                <a:off x="1054" y="1517"/>
                <a:ext cx="3582" cy="1900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39216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39216"/>
                      <a:invGamma/>
                    </a:schemeClr>
                  </a:gs>
                </a:gsLst>
                <a:lin ang="0" scaled="1"/>
              </a:gra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gray">
              <a:xfrm rot="-998297">
                <a:off x="1066" y="1414"/>
                <a:ext cx="3505" cy="1841"/>
              </a:xfrm>
              <a:prstGeom prst="ellipse">
                <a:avLst/>
              </a:prstGeom>
              <a:gradFill rotWithShape="1">
                <a:gsLst>
                  <a:gs pos="0">
                    <a:srgbClr val="2791BB"/>
                  </a:gs>
                  <a:gs pos="100000">
                    <a:srgbClr val="2791BB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Arc 8"/>
              <p:cNvSpPr>
                <a:spLocks/>
              </p:cNvSpPr>
              <p:nvPr/>
            </p:nvSpPr>
            <p:spPr bwMode="gray">
              <a:xfrm rot="20601703">
                <a:off x="2745" y="1374"/>
                <a:ext cx="1795" cy="1209"/>
              </a:xfrm>
              <a:custGeom>
                <a:avLst/>
                <a:gdLst>
                  <a:gd name="G0" fmla="+- 0 0 0"/>
                  <a:gd name="G1" fmla="+- 17105 0 0"/>
                  <a:gd name="G2" fmla="+- 21600 0 0"/>
                  <a:gd name="T0" fmla="*/ 13190 w 21600"/>
                  <a:gd name="T1" fmla="*/ 0 h 29046"/>
                  <a:gd name="T2" fmla="*/ 17999 w 21600"/>
                  <a:gd name="T3" fmla="*/ 29046 h 29046"/>
                  <a:gd name="T4" fmla="*/ 0 w 21600"/>
                  <a:gd name="T5" fmla="*/ 17105 h 29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046" fill="none" extrusionOk="0">
                    <a:moveTo>
                      <a:pt x="13190" y="-1"/>
                    </a:moveTo>
                    <a:cubicBezTo>
                      <a:pt x="18493" y="4089"/>
                      <a:pt x="21600" y="10407"/>
                      <a:pt x="21600" y="17105"/>
                    </a:cubicBezTo>
                    <a:cubicBezTo>
                      <a:pt x="21600" y="21352"/>
                      <a:pt x="20347" y="25506"/>
                      <a:pt x="17999" y="29046"/>
                    </a:cubicBezTo>
                  </a:path>
                  <a:path w="21600" h="29046" stroke="0" extrusionOk="0">
                    <a:moveTo>
                      <a:pt x="13190" y="-1"/>
                    </a:moveTo>
                    <a:cubicBezTo>
                      <a:pt x="18493" y="4089"/>
                      <a:pt x="21600" y="10407"/>
                      <a:pt x="21600" y="17105"/>
                    </a:cubicBezTo>
                    <a:cubicBezTo>
                      <a:pt x="21600" y="21352"/>
                      <a:pt x="20347" y="25506"/>
                      <a:pt x="17999" y="29046"/>
                    </a:cubicBezTo>
                    <a:lnTo>
                      <a:pt x="0" y="17105"/>
                    </a:lnTo>
                    <a:close/>
                  </a:path>
                </a:pathLst>
              </a:custGeom>
              <a:solidFill>
                <a:srgbClr val="92D050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Arc 9"/>
              <p:cNvSpPr>
                <a:spLocks/>
              </p:cNvSpPr>
              <p:nvPr/>
            </p:nvSpPr>
            <p:spPr bwMode="gray">
              <a:xfrm rot="20601703" flipH="1">
                <a:off x="1220" y="2521"/>
                <a:ext cx="2102" cy="930"/>
              </a:xfrm>
              <a:custGeom>
                <a:avLst/>
                <a:gdLst>
                  <a:gd name="G0" fmla="+- 3659 0 0"/>
                  <a:gd name="G1" fmla="+- 0 0 0"/>
                  <a:gd name="G2" fmla="+- 21600 0 0"/>
                  <a:gd name="T0" fmla="*/ 25114 w 25114"/>
                  <a:gd name="T1" fmla="*/ 2497 h 21600"/>
                  <a:gd name="T2" fmla="*/ 0 w 25114"/>
                  <a:gd name="T3" fmla="*/ 21288 h 21600"/>
                  <a:gd name="T4" fmla="*/ 3659 w 2511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114" h="21600" fill="none" extrusionOk="0">
                    <a:moveTo>
                      <a:pt x="25114" y="2497"/>
                    </a:moveTo>
                    <a:cubicBezTo>
                      <a:pt x="23846" y="13386"/>
                      <a:pt x="14622" y="21599"/>
                      <a:pt x="3659" y="21600"/>
                    </a:cubicBezTo>
                    <a:cubicBezTo>
                      <a:pt x="2432" y="21600"/>
                      <a:pt x="1208" y="21495"/>
                      <a:pt x="0" y="21287"/>
                    </a:cubicBezTo>
                  </a:path>
                  <a:path w="25114" h="21600" stroke="0" extrusionOk="0">
                    <a:moveTo>
                      <a:pt x="25114" y="2497"/>
                    </a:moveTo>
                    <a:cubicBezTo>
                      <a:pt x="23846" y="13386"/>
                      <a:pt x="14622" y="21599"/>
                      <a:pt x="3659" y="21600"/>
                    </a:cubicBezTo>
                    <a:cubicBezTo>
                      <a:pt x="2432" y="21600"/>
                      <a:pt x="1208" y="21495"/>
                      <a:pt x="0" y="21287"/>
                    </a:cubicBezTo>
                    <a:lnTo>
                      <a:pt x="3659" y="0"/>
                    </a:lnTo>
                    <a:close/>
                  </a:path>
                </a:pathLst>
              </a:custGeom>
              <a:solidFill>
                <a:srgbClr val="0066FF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Arc 10"/>
              <p:cNvSpPr>
                <a:spLocks/>
              </p:cNvSpPr>
              <p:nvPr/>
            </p:nvSpPr>
            <p:spPr bwMode="gray">
              <a:xfrm rot="-998297">
                <a:off x="1811" y="1396"/>
                <a:ext cx="1974" cy="893"/>
              </a:xfrm>
              <a:custGeom>
                <a:avLst/>
                <a:gdLst>
                  <a:gd name="G0" fmla="+- 10427 0 0"/>
                  <a:gd name="G1" fmla="+- 21600 0 0"/>
                  <a:gd name="G2" fmla="+- 21600 0 0"/>
                  <a:gd name="T0" fmla="*/ 0 w 23826"/>
                  <a:gd name="T1" fmla="*/ 2683 h 21600"/>
                  <a:gd name="T2" fmla="*/ 23826 w 23826"/>
                  <a:gd name="T3" fmla="*/ 4658 h 21600"/>
                  <a:gd name="T4" fmla="*/ 10427 w 238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826" h="21600" fill="none" extrusionOk="0">
                    <a:moveTo>
                      <a:pt x="0" y="2683"/>
                    </a:moveTo>
                    <a:cubicBezTo>
                      <a:pt x="3193" y="923"/>
                      <a:pt x="6780" y="-1"/>
                      <a:pt x="10427" y="0"/>
                    </a:cubicBezTo>
                    <a:cubicBezTo>
                      <a:pt x="15290" y="0"/>
                      <a:pt x="20011" y="1641"/>
                      <a:pt x="23825" y="4658"/>
                    </a:cubicBezTo>
                  </a:path>
                  <a:path w="23826" h="21600" stroke="0" extrusionOk="0">
                    <a:moveTo>
                      <a:pt x="0" y="2683"/>
                    </a:moveTo>
                    <a:cubicBezTo>
                      <a:pt x="3193" y="923"/>
                      <a:pt x="6780" y="-1"/>
                      <a:pt x="10427" y="0"/>
                    </a:cubicBezTo>
                    <a:cubicBezTo>
                      <a:pt x="15290" y="0"/>
                      <a:pt x="20011" y="1641"/>
                      <a:pt x="23825" y="4658"/>
                    </a:cubicBezTo>
                    <a:lnTo>
                      <a:pt x="10427" y="216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Arc 11"/>
              <p:cNvSpPr>
                <a:spLocks/>
              </p:cNvSpPr>
              <p:nvPr/>
            </p:nvSpPr>
            <p:spPr bwMode="gray">
              <a:xfrm rot="20601703" flipH="1">
                <a:off x="1003" y="1728"/>
                <a:ext cx="1795" cy="1330"/>
              </a:xfrm>
              <a:custGeom>
                <a:avLst/>
                <a:gdLst>
                  <a:gd name="G0" fmla="+- 0 0 0"/>
                  <a:gd name="G1" fmla="+- 20162 0 0"/>
                  <a:gd name="G2" fmla="+- 21600 0 0"/>
                  <a:gd name="T0" fmla="*/ 7749 w 21600"/>
                  <a:gd name="T1" fmla="*/ 0 h 30685"/>
                  <a:gd name="T2" fmla="*/ 18863 w 21600"/>
                  <a:gd name="T3" fmla="*/ 30685 h 30685"/>
                  <a:gd name="T4" fmla="*/ 0 w 21600"/>
                  <a:gd name="T5" fmla="*/ 20162 h 30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0685" fill="none" extrusionOk="0">
                    <a:moveTo>
                      <a:pt x="7749" y="-1"/>
                    </a:moveTo>
                    <a:cubicBezTo>
                      <a:pt x="16093" y="3206"/>
                      <a:pt x="21600" y="11222"/>
                      <a:pt x="21600" y="20162"/>
                    </a:cubicBezTo>
                    <a:cubicBezTo>
                      <a:pt x="21600" y="23845"/>
                      <a:pt x="20657" y="27468"/>
                      <a:pt x="18863" y="30685"/>
                    </a:cubicBezTo>
                  </a:path>
                  <a:path w="21600" h="30685" stroke="0" extrusionOk="0">
                    <a:moveTo>
                      <a:pt x="7749" y="-1"/>
                    </a:moveTo>
                    <a:cubicBezTo>
                      <a:pt x="16093" y="3206"/>
                      <a:pt x="21600" y="11222"/>
                      <a:pt x="21600" y="20162"/>
                    </a:cubicBezTo>
                    <a:cubicBezTo>
                      <a:pt x="21600" y="23845"/>
                      <a:pt x="20657" y="27468"/>
                      <a:pt x="18863" y="30685"/>
                    </a:cubicBezTo>
                    <a:lnTo>
                      <a:pt x="0" y="20162"/>
                    </a:lnTo>
                    <a:close/>
                  </a:path>
                </a:pathLst>
              </a:custGeom>
              <a:solidFill>
                <a:srgbClr val="33CCCC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 rot="-998297">
                <a:off x="1987" y="1864"/>
                <a:ext cx="1698" cy="844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24314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gray">
              <a:xfrm>
                <a:off x="1309" y="2084"/>
                <a:ext cx="596" cy="5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說</a:t>
                </a:r>
                <a:endParaRPr lang="en-US" altLang="zh-TW" sz="1400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  <a:p>
                <a:pPr algn="ctr" eaLnBrk="0" hangingPunct="0"/>
                <a:r>
                  <a:rPr lang="en-US" altLang="zh-TW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TTS</a:t>
                </a:r>
                <a:endParaRPr lang="en-US" altLang="zh-TW" sz="1400" b="1" dirty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gray">
              <a:xfrm>
                <a:off x="2413" y="1375"/>
                <a:ext cx="650" cy="5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讀</a:t>
                </a:r>
                <a:endParaRPr lang="en-US" altLang="zh-TW" sz="1400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  <a:p>
                <a:pPr algn="ctr" eaLnBrk="0" hangingPunct="0"/>
                <a:r>
                  <a:rPr lang="en-US" altLang="zh-TW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OCR</a:t>
                </a:r>
                <a:endParaRPr lang="en-US" altLang="zh-TW" sz="1400" b="1" dirty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gray">
              <a:xfrm>
                <a:off x="3336" y="1568"/>
                <a:ext cx="1324" cy="5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zh-TW" altLang="en-US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聽</a:t>
                </a:r>
                <a:endParaRPr lang="en-US" altLang="zh-TW" sz="1400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  <a:p>
                <a:pPr algn="ctr" eaLnBrk="0" hangingPunct="0"/>
                <a:r>
                  <a:rPr lang="en-US" altLang="zh-TW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Speech</a:t>
                </a:r>
                <a:endParaRPr lang="en-US" altLang="zh-TW" sz="1400" b="1" dirty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</p:txBody>
          </p:sp>
          <p:grpSp>
            <p:nvGrpSpPr>
              <p:cNvPr id="21" name="Group 16"/>
              <p:cNvGrpSpPr>
                <a:grpSpLocks/>
              </p:cNvGrpSpPr>
              <p:nvPr/>
            </p:nvGrpSpPr>
            <p:grpSpPr bwMode="auto">
              <a:xfrm>
                <a:off x="-1056" y="1159"/>
                <a:ext cx="5492" cy="1902"/>
                <a:chOff x="-1056" y="1159"/>
                <a:chExt cx="5492" cy="1902"/>
              </a:xfrm>
            </p:grpSpPr>
            <p:sp>
              <p:nvSpPr>
                <p:cNvPr id="26" name="Arc 18"/>
                <p:cNvSpPr>
                  <a:spLocks/>
                </p:cNvSpPr>
                <p:nvPr/>
              </p:nvSpPr>
              <p:spPr bwMode="gray">
                <a:xfrm rot="20539205">
                  <a:off x="2876" y="2011"/>
                  <a:ext cx="1560" cy="105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8016 w 18016"/>
                    <a:gd name="T1" fmla="*/ 11915 h 21282"/>
                    <a:gd name="T2" fmla="*/ 3695 w 18016"/>
                    <a:gd name="T3" fmla="*/ 21282 h 21282"/>
                    <a:gd name="T4" fmla="*/ 0 w 18016"/>
                    <a:gd name="T5" fmla="*/ 0 h 21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016" h="21282" fill="none" extrusionOk="0">
                      <a:moveTo>
                        <a:pt x="18016" y="11915"/>
                      </a:moveTo>
                      <a:cubicBezTo>
                        <a:pt x="14735" y="16875"/>
                        <a:pt x="9554" y="20264"/>
                        <a:pt x="3694" y="21281"/>
                      </a:cubicBezTo>
                    </a:path>
                    <a:path w="18016" h="21282" stroke="0" extrusionOk="0">
                      <a:moveTo>
                        <a:pt x="18016" y="11915"/>
                      </a:moveTo>
                      <a:cubicBezTo>
                        <a:pt x="14735" y="16875"/>
                        <a:pt x="9554" y="20264"/>
                        <a:pt x="3694" y="2128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33CC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-1056" y="1159"/>
                  <a:ext cx="1910" cy="52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zh-TW" altLang="en-US" sz="1400" b="1" dirty="0" smtClean="0">
                      <a:solidFill>
                        <a:srgbClr val="FFFFFF"/>
                      </a:solidFill>
                      <a:latin typeface="Verdana" pitchFamily="34" charset="0"/>
                      <a:ea typeface="新細明體" charset="-120"/>
                    </a:rPr>
                    <a:t>寫</a:t>
                  </a:r>
                  <a:endParaRPr lang="en-US" altLang="zh-TW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endParaRPr>
                </a:p>
                <a:p>
                  <a:pPr algn="ctr" eaLnBrk="0" hangingPunct="0"/>
                  <a:r>
                    <a:rPr lang="en-US" altLang="zh-TW" sz="1400" b="1" dirty="0" smtClean="0">
                      <a:solidFill>
                        <a:srgbClr val="FFFFFF"/>
                      </a:solidFill>
                      <a:latin typeface="Verdana" pitchFamily="34" charset="0"/>
                      <a:ea typeface="新細明體" charset="-120"/>
                    </a:rPr>
                    <a:t>Handwritten</a:t>
                  </a:r>
                  <a:endParaRPr lang="en-US" altLang="zh-TW" sz="1400" b="1" dirty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endParaRPr>
                </a:p>
              </p:txBody>
            </p:sp>
          </p:grp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gray">
              <a:xfrm>
                <a:off x="1702" y="2731"/>
                <a:ext cx="1347" cy="5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看</a:t>
                </a:r>
                <a:endParaRPr lang="en-US" altLang="zh-TW" sz="1400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endParaRPr>
              </a:p>
              <a:p>
                <a:pPr algn="ctr" eaLnBrk="0" hangingPunct="0"/>
                <a:r>
                  <a:rPr lang="en-US" altLang="zh-TW" sz="1400" b="1" dirty="0" smtClean="0">
                    <a:solidFill>
                      <a:srgbClr val="FFFFFF"/>
                    </a:solidFill>
                    <a:latin typeface="Verdana" pitchFamily="34" charset="0"/>
                    <a:ea typeface="新細明體" charset="-120"/>
                  </a:rPr>
                  <a:t>Biometrics</a:t>
                </a: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gray">
              <a:xfrm rot="-998297">
                <a:off x="2052" y="2022"/>
                <a:ext cx="1630" cy="701"/>
              </a:xfrm>
              <a:prstGeom prst="ellipse">
                <a:avLst/>
              </a:prstGeom>
              <a:solidFill>
                <a:srgbClr val="FFFFFF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9" name="Text Box 21"/>
            <p:cNvSpPr txBox="1">
              <a:spLocks noChangeArrowheads="1"/>
            </p:cNvSpPr>
            <p:nvPr/>
          </p:nvSpPr>
          <p:spPr bwMode="gray">
            <a:xfrm>
              <a:off x="6516216" y="2931790"/>
              <a:ext cx="144016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1400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寫</a:t>
              </a:r>
              <a:endParaRPr lang="en-US" altLang="zh-TW" sz="1400" b="1" dirty="0" smtClean="0">
                <a:solidFill>
                  <a:srgbClr val="FFFFFF"/>
                </a:solidFill>
                <a:latin typeface="Verdana" pitchFamily="34" charset="0"/>
                <a:ea typeface="新細明體" charset="-120"/>
              </a:endParaRPr>
            </a:p>
            <a:p>
              <a:pPr algn="ctr" eaLnBrk="0" hangingPunct="0"/>
              <a:r>
                <a:rPr lang="en-US" altLang="zh-TW" sz="1400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Handwritten</a:t>
              </a:r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67544" y="2499794"/>
            <a:ext cx="4070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i="0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智慧型人機介面技術範疇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346348"/>
            <a:ext cx="797808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000" dirty="0" smtClean="0">
                <a:solidFill>
                  <a:srgbClr val="00B0F0"/>
                </a:solidFill>
                <a:latin typeface="+mj-ea"/>
                <a:ea typeface="微軟正黑體" pitchFamily="34" charset="-120"/>
                <a:cs typeface="Arial" pitchFamily="34" charset="0"/>
              </a:rPr>
              <a:t>產品研發歷程</a:t>
            </a:r>
            <a:endParaRPr lang="en-US" altLang="zh-TW" sz="3000" dirty="0" smtClean="0">
              <a:solidFill>
                <a:srgbClr val="00B0F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" name="Freeform 4"/>
          <p:cNvSpPr>
            <a:spLocks noEditPoints="1"/>
          </p:cNvSpPr>
          <p:nvPr/>
        </p:nvSpPr>
        <p:spPr bwMode="gray">
          <a:xfrm rot="20241944">
            <a:off x="2098801" y="1920544"/>
            <a:ext cx="5517800" cy="2334279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4088362" y="987574"/>
            <a:ext cx="1034857" cy="106089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2038364" y="2139702"/>
            <a:ext cx="1033420" cy="1060897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4835187" y="3075806"/>
            <a:ext cx="1033420" cy="1060897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gray">
          <a:xfrm>
            <a:off x="6433087" y="1509324"/>
            <a:ext cx="977365" cy="1062426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white">
          <a:xfrm>
            <a:off x="1979712" y="2427734"/>
            <a:ext cx="11934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</a:rPr>
              <a:t>Application / 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</a:rPr>
              <a:t>Marketing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</a:rPr>
              <a:t>Need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white">
          <a:xfrm>
            <a:off x="4091481" y="1275606"/>
            <a:ext cx="1002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Computing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power 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white">
          <a:xfrm>
            <a:off x="6419363" y="1823825"/>
            <a:ext cx="941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  <a:cs typeface="Arial" charset="0"/>
              </a:rPr>
              <a:t>Intelligent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  <a:cs typeface="Arial" charset="0"/>
              </a:rPr>
              <a:t>S/W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4901662" y="3428929"/>
            <a:ext cx="893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  <a:cs typeface="Arial" charset="0"/>
              </a:rPr>
              <a:t>H/W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  <a:cs typeface="Arial" charset="0"/>
              </a:rPr>
              <a:t>Invention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gray">
          <a:xfrm>
            <a:off x="2405319" y="3507854"/>
            <a:ext cx="1033420" cy="1060897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white">
          <a:xfrm>
            <a:off x="2314907" y="3651870"/>
            <a:ext cx="1265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</a:rPr>
              <a:t>Integration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</a:rPr>
              <a:t>of </a:t>
            </a:r>
          </a:p>
          <a:p>
            <a:pPr lvl="0" algn="ctr"/>
            <a:r>
              <a:rPr lang="en-US" altLang="zh-TW" sz="1400" b="1" dirty="0" smtClean="0">
                <a:solidFill>
                  <a:schemeClr val="bg1"/>
                </a:solidFill>
              </a:rPr>
              <a:t>H/W and S/W</a:t>
            </a:r>
            <a:r>
              <a:rPr lang="en-US" altLang="zh-TW" sz="14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043608" y="987574"/>
            <a:ext cx="3168352" cy="4291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手機 </a:t>
            </a:r>
            <a:r>
              <a:rPr lang="en-US" altLang="zh-TW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/ </a:t>
            </a:r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平板</a:t>
            </a:r>
            <a:endParaRPr lang="en-US" altLang="zh-TW" sz="2000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2356889" y="2474202"/>
            <a:ext cx="4518167" cy="1609716"/>
            <a:chOff x="2356889" y="2474202"/>
            <a:chExt cx="4518167" cy="1609716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gray">
            <a:xfrm>
              <a:off x="2356889" y="2474202"/>
              <a:ext cx="4518167" cy="1609716"/>
            </a:xfrm>
            <a:prstGeom prst="upArrow">
              <a:avLst>
                <a:gd name="adj1" fmla="val 57824"/>
                <a:gd name="adj2" fmla="val 54398"/>
              </a:avLst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gray">
            <a:xfrm>
              <a:off x="3419872" y="2872556"/>
              <a:ext cx="223651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蒙恬工程技術整合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</a:p>
            <a:p>
              <a:pPr algn="ctr" eaLnBrk="0" hangingPunct="0"/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研發合作夥伴</a:t>
              </a:r>
              <a:endPara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547664" y="3765472"/>
            <a:ext cx="1213836" cy="1323872"/>
            <a:chOff x="576" y="2572"/>
            <a:chExt cx="936" cy="1253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576" y="2572"/>
              <a:ext cx="936" cy="954"/>
              <a:chOff x="624" y="1584"/>
              <a:chExt cx="1248" cy="1296"/>
            </a:xfrm>
          </p:grpSpPr>
          <p:sp>
            <p:nvSpPr>
              <p:cNvPr id="31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248" cy="1296"/>
              </a:xfrm>
              <a:prstGeom prst="ellipse">
                <a:avLst/>
              </a:prstGeom>
              <a:solidFill>
                <a:srgbClr val="FF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gray">
              <a:xfrm>
                <a:off x="726" y="1993"/>
                <a:ext cx="1034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手寫辨識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672" y="3580"/>
              <a:ext cx="760" cy="245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CECECE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239607" y="3738599"/>
            <a:ext cx="1416142" cy="1375643"/>
            <a:chOff x="4194" y="2544"/>
            <a:chExt cx="1092" cy="1302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194" y="2544"/>
              <a:ext cx="1092" cy="965"/>
              <a:chOff x="2306" y="1488"/>
              <a:chExt cx="1310" cy="1152"/>
            </a:xfrm>
          </p:grpSpPr>
          <p:sp>
            <p:nvSpPr>
              <p:cNvPr id="25" name="Oval 16"/>
              <p:cNvSpPr>
                <a:spLocks noChangeArrowheads="1"/>
              </p:cNvSpPr>
              <p:nvPr/>
            </p:nvSpPr>
            <p:spPr bwMode="gray">
              <a:xfrm>
                <a:off x="2400" y="1488"/>
                <a:ext cx="1152" cy="1152"/>
              </a:xfrm>
              <a:prstGeom prst="ellipse">
                <a:avLst/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gray">
              <a:xfrm>
                <a:off x="2306" y="1932"/>
                <a:ext cx="1310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名片光學辨識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299" y="3539"/>
              <a:ext cx="917" cy="307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CECECE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103864" y="3723878"/>
            <a:ext cx="1244960" cy="1390435"/>
            <a:chOff x="1776" y="2572"/>
            <a:chExt cx="960" cy="1316"/>
          </a:xfrm>
        </p:grpSpPr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1776" y="2572"/>
              <a:ext cx="960" cy="958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gray">
            <a:xfrm>
              <a:off x="1824" y="2954"/>
              <a:ext cx="86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TW" altLang="en-US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語音辨識</a:t>
              </a:r>
              <a:endPara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gray">
            <a:xfrm>
              <a:off x="1776" y="3580"/>
              <a:ext cx="916" cy="308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CECECE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784560" y="3740405"/>
            <a:ext cx="1244960" cy="1390435"/>
            <a:chOff x="3072" y="2544"/>
            <a:chExt cx="960" cy="1316"/>
          </a:xfrm>
        </p:grpSpPr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072" y="2544"/>
              <a:ext cx="960" cy="958"/>
              <a:chOff x="3072" y="2544"/>
              <a:chExt cx="960" cy="958"/>
            </a:xfrm>
          </p:grpSpPr>
          <p:sp>
            <p:nvSpPr>
              <p:cNvPr id="14" name="Oval 28"/>
              <p:cNvSpPr>
                <a:spLocks noChangeArrowheads="1"/>
              </p:cNvSpPr>
              <p:nvPr/>
            </p:nvSpPr>
            <p:spPr bwMode="gray">
              <a:xfrm>
                <a:off x="3072" y="2544"/>
                <a:ext cx="960" cy="958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Text Box 30"/>
              <p:cNvSpPr txBox="1">
                <a:spLocks noChangeArrowheads="1"/>
              </p:cNvSpPr>
              <p:nvPr/>
            </p:nvSpPr>
            <p:spPr bwMode="gray">
              <a:xfrm>
                <a:off x="3120" y="2926"/>
                <a:ext cx="864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光學辨識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1" name="Oval 31"/>
            <p:cNvSpPr>
              <a:spLocks noChangeArrowheads="1"/>
            </p:cNvSpPr>
            <p:nvPr/>
          </p:nvSpPr>
          <p:spPr bwMode="gray">
            <a:xfrm>
              <a:off x="3072" y="3552"/>
              <a:ext cx="916" cy="308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CECECE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" name="標題 1"/>
          <p:cNvSpPr txBox="1">
            <a:spLocks/>
          </p:cNvSpPr>
          <p:nvPr/>
        </p:nvSpPr>
        <p:spPr>
          <a:xfrm>
            <a:off x="914400" y="346348"/>
            <a:ext cx="797808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zh-TW" altLang="en-US" sz="3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技術應用</a:t>
            </a:r>
            <a:endParaRPr lang="zh-TW" altLang="en-US" sz="30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4932040" y="1563638"/>
            <a:ext cx="3168352" cy="4291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資訊家電</a:t>
            </a:r>
            <a:endParaRPr lang="en-US" altLang="zh-TW" sz="2000" dirty="0" smtClean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1043608" y="1566487"/>
            <a:ext cx="3168352" cy="4291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網際網路</a:t>
            </a:r>
            <a:endParaRPr lang="en-US" altLang="zh-TW" sz="2000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4932040" y="987574"/>
            <a:ext cx="3168352" cy="4291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電腦</a:t>
            </a:r>
            <a:endParaRPr lang="en-US" altLang="zh-TW" sz="2000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1043608" y="2142551"/>
            <a:ext cx="3168352" cy="4291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智慧汽車</a:t>
            </a:r>
            <a:endParaRPr lang="en-US" altLang="zh-TW" sz="2000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4932040" y="2142551"/>
            <a:ext cx="3168352" cy="4291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200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學習及其他工具</a:t>
            </a:r>
            <a:endParaRPr lang="en-US" altLang="zh-TW" sz="2000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2483768" y="973931"/>
            <a:ext cx="4170784" cy="4046091"/>
            <a:chOff x="816" y="624"/>
            <a:chExt cx="3984" cy="3646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gray">
            <a:xfrm rot="13770025">
              <a:off x="3148" y="2393"/>
              <a:ext cx="695" cy="13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5137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 rot="-743917">
              <a:off x="1728" y="2064"/>
              <a:ext cx="722" cy="1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4862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gray">
            <a:xfrm rot="-3205350">
              <a:off x="3240" y="1272"/>
              <a:ext cx="432" cy="9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7" name="Group 7"/>
            <p:cNvGrpSpPr>
              <a:grpSpLocks/>
            </p:cNvGrpSpPr>
            <p:nvPr/>
          </p:nvGrpSpPr>
          <p:grpSpPr bwMode="auto">
            <a:xfrm>
              <a:off x="2398" y="1296"/>
              <a:ext cx="1152" cy="1152"/>
              <a:chOff x="2398" y="1488"/>
              <a:chExt cx="1152" cy="1152"/>
            </a:xfrm>
          </p:grpSpPr>
          <p:sp>
            <p:nvSpPr>
              <p:cNvPr id="59" name="Oval 9"/>
              <p:cNvSpPr>
                <a:spLocks noChangeArrowheads="1"/>
              </p:cNvSpPr>
              <p:nvPr/>
            </p:nvSpPr>
            <p:spPr bwMode="gray">
              <a:xfrm>
                <a:off x="2398" y="1488"/>
                <a:ext cx="1152" cy="1152"/>
              </a:xfrm>
              <a:prstGeom prst="ellipse">
                <a:avLst/>
              </a:prstGeom>
              <a:solidFill>
                <a:srgbClr val="FF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gray">
              <a:xfrm>
                <a:off x="2467" y="1989"/>
                <a:ext cx="96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營業項目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3408" y="624"/>
              <a:ext cx="965" cy="791"/>
              <a:chOff x="3600" y="960"/>
              <a:chExt cx="965" cy="791"/>
            </a:xfrm>
          </p:grpSpPr>
          <p:sp>
            <p:nvSpPr>
              <p:cNvPr id="55" name="Oval 14"/>
              <p:cNvSpPr>
                <a:spLocks noChangeArrowheads="1"/>
              </p:cNvSpPr>
              <p:nvPr/>
            </p:nvSpPr>
            <p:spPr bwMode="gray">
              <a:xfrm>
                <a:off x="3600" y="960"/>
                <a:ext cx="916" cy="791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gray">
              <a:xfrm>
                <a:off x="3605" y="1232"/>
                <a:ext cx="960" cy="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系統整合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39" name="Group 17"/>
            <p:cNvGrpSpPr>
              <a:grpSpLocks/>
            </p:cNvGrpSpPr>
            <p:nvPr/>
          </p:nvGrpSpPr>
          <p:grpSpPr bwMode="auto">
            <a:xfrm>
              <a:off x="816" y="1536"/>
              <a:ext cx="1248" cy="1296"/>
              <a:chOff x="624" y="1584"/>
              <a:chExt cx="1248" cy="1296"/>
            </a:xfrm>
          </p:grpSpPr>
          <p:sp>
            <p:nvSpPr>
              <p:cNvPr id="51" name="Oval 1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248" cy="1296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gray">
              <a:xfrm>
                <a:off x="763" y="2160"/>
                <a:ext cx="96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技術授權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3360" y="2496"/>
              <a:ext cx="1440" cy="1440"/>
              <a:chOff x="3360" y="2688"/>
              <a:chExt cx="1440" cy="1440"/>
            </a:xfrm>
          </p:grpSpPr>
          <p:sp>
            <p:nvSpPr>
              <p:cNvPr id="47" name="Oval 24"/>
              <p:cNvSpPr>
                <a:spLocks noChangeArrowheads="1"/>
              </p:cNvSpPr>
              <p:nvPr/>
            </p:nvSpPr>
            <p:spPr bwMode="gray">
              <a:xfrm>
                <a:off x="3360" y="2688"/>
                <a:ext cx="1440" cy="1440"/>
              </a:xfrm>
              <a:prstGeom prst="ellipse">
                <a:avLst/>
              </a:pr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gray">
              <a:xfrm>
                <a:off x="3567" y="3294"/>
                <a:ext cx="96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自有品牌</a:t>
                </a:r>
                <a:endParaRPr lang="en-US" altLang="zh-TW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41" name="Oval 27"/>
            <p:cNvSpPr>
              <a:spLocks noChangeArrowheads="1"/>
            </p:cNvSpPr>
            <p:nvPr/>
          </p:nvSpPr>
          <p:spPr bwMode="gray">
            <a:xfrm>
              <a:off x="960" y="2880"/>
              <a:ext cx="1014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gray">
            <a:xfrm>
              <a:off x="2496" y="2450"/>
              <a:ext cx="1015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Oval 29"/>
            <p:cNvSpPr>
              <a:spLocks noChangeArrowheads="1"/>
            </p:cNvSpPr>
            <p:nvPr/>
          </p:nvSpPr>
          <p:spPr bwMode="gray">
            <a:xfrm>
              <a:off x="3600" y="3936"/>
              <a:ext cx="1014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gray">
            <a:xfrm>
              <a:off x="3515" y="1480"/>
              <a:ext cx="671" cy="195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914400" y="346348"/>
            <a:ext cx="797808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000" dirty="0" smtClean="0">
                <a:solidFill>
                  <a:srgbClr val="00B0F0"/>
                </a:solidFill>
                <a:latin typeface="+mj-ea"/>
                <a:ea typeface="微軟正黑體" pitchFamily="34" charset="-120"/>
                <a:cs typeface="Arial" pitchFamily="34" charset="0"/>
              </a:rPr>
              <a:t>主要</a:t>
            </a:r>
            <a:r>
              <a:rPr lang="zh-TW" altLang="zh-TW" sz="3000" dirty="0" smtClean="0">
                <a:solidFill>
                  <a:srgbClr val="00B0F0"/>
                </a:solidFill>
                <a:latin typeface="+mj-ea"/>
                <a:ea typeface="微軟正黑體" pitchFamily="34" charset="-120"/>
                <a:cs typeface="Arial" pitchFamily="34" charset="0"/>
              </a:rPr>
              <a:t>營業項目</a:t>
            </a:r>
            <a:endParaRPr lang="en-US" altLang="zh-TW" sz="3000" dirty="0" smtClean="0">
              <a:solidFill>
                <a:srgbClr val="00B0F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652838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>
                <a:latin typeface="微軟正黑體" pitchFamily="34" charset="-120"/>
                <a:cs typeface="Times New Roman" pitchFamily="18" charset="0"/>
              </a:rPr>
              <a:t>銀行櫃檯開戶作業流程</a:t>
            </a:r>
          </a:p>
          <a:p>
            <a:pPr>
              <a:defRPr/>
            </a:pPr>
            <a:endParaRPr lang="zh-TW" altLang="en-US" dirty="0" smtClean="0">
              <a:latin typeface="微軟正黑體" pitchFamily="34" charset="-120"/>
              <a:cs typeface="Times New Roman" pitchFamily="18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383618"/>
            <a:ext cx="6572250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pPr lvl="0"/>
            <a:r>
              <a:rPr lang="zh-TW" altLang="en-US" dirty="0" smtClean="0"/>
              <a:t>系統整合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652838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>
                <a:latin typeface="微軟正黑體" pitchFamily="34" charset="-120"/>
                <a:cs typeface="Times New Roman" pitchFamily="18" charset="0"/>
              </a:rPr>
              <a:t>行動保險簽約作業流程</a:t>
            </a: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zh-TW" altLang="en-US" dirty="0" smtClean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9" y="1491855"/>
            <a:ext cx="5978525" cy="31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pPr lvl="0"/>
            <a:r>
              <a:rPr lang="zh-TW" altLang="en-US" dirty="0" smtClean="0"/>
              <a:t>系統整合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652838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>
                <a:latin typeface="微軟正黑體" pitchFamily="34" charset="-120"/>
                <a:cs typeface="Times New Roman" pitchFamily="18" charset="0"/>
              </a:rPr>
              <a:t>電信業門市申辦門號作業流程</a:t>
            </a: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zh-TW" altLang="en-US" dirty="0" smtClean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437084"/>
            <a:ext cx="6364288" cy="305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pPr lvl="0"/>
            <a:r>
              <a:rPr lang="zh-TW" altLang="en-US" dirty="0" smtClean="0"/>
              <a:t>系統整合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652838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>
                <a:latin typeface="微軟正黑體" pitchFamily="34" charset="-120"/>
                <a:cs typeface="Times New Roman" pitchFamily="18" charset="0"/>
              </a:rPr>
              <a:t>飯店旅館業櫃檯</a:t>
            </a:r>
            <a:r>
              <a:rPr lang="en-US" altLang="zh-TW" dirty="0" smtClean="0">
                <a:latin typeface="微軟正黑體" pitchFamily="34" charset="-120"/>
                <a:cs typeface="Times New Roman" pitchFamily="18" charset="0"/>
              </a:rPr>
              <a:t>Check In</a:t>
            </a:r>
            <a:r>
              <a:rPr lang="zh-TW" altLang="en-US" dirty="0" smtClean="0">
                <a:latin typeface="微軟正黑體" pitchFamily="34" charset="-120"/>
                <a:cs typeface="Times New Roman" pitchFamily="18" charset="0"/>
              </a:rPr>
              <a:t>作業流程</a:t>
            </a: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zh-TW" altLang="en-US" dirty="0" smtClean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437085"/>
            <a:ext cx="72056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pPr lvl="0"/>
            <a:r>
              <a:rPr lang="zh-TW" altLang="en-US" dirty="0" smtClean="0"/>
              <a:t>系統整合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652838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>
                <a:latin typeface="微軟正黑體" pitchFamily="34" charset="-120"/>
                <a:cs typeface="Times New Roman" pitchFamily="18" charset="0"/>
              </a:rPr>
              <a:t>醫院櫃檯首次掛號作業流程</a:t>
            </a:r>
          </a:p>
          <a:p>
            <a:pPr>
              <a:defRPr/>
            </a:pPr>
            <a:endPara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zh-TW" altLang="en-US" dirty="0" smtClean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6" y="1437084"/>
            <a:ext cx="6465887" cy="305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pPr lvl="0"/>
            <a:r>
              <a:rPr lang="zh-TW" altLang="en-US" dirty="0" smtClean="0"/>
              <a:t>系統整合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040" y="2427736"/>
            <a:ext cx="7772400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>
                <a:latin typeface="微軟正黑體" pitchFamily="34" charset="-120"/>
              </a:rPr>
              <a:t>蒙恬科技  企業發展</a:t>
            </a:r>
            <a:r>
              <a:rPr lang="en-US" altLang="zh-TW" dirty="0" smtClean="0">
                <a:latin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</a:rPr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0040" y="3246810"/>
            <a:ext cx="7772400" cy="112514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</a:rPr>
              <a:t>主講人：蔡義泰  博士</a:t>
            </a:r>
            <a:endParaRPr lang="en-US" altLang="zh-TW" b="1" dirty="0" smtClean="0">
              <a:latin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6000" y="16176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68313" y="2195515"/>
            <a:ext cx="52562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2014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年度商品願景</a:t>
            </a:r>
            <a:endParaRPr lang="zh-TW" altLang="en-US" sz="4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zh-TW" altLang="en-US" dirty="0" smtClean="0"/>
              <a:t>新品核心主軸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72262840"/>
              </p:ext>
            </p:extLst>
          </p:nvPr>
        </p:nvGraphicFramePr>
        <p:xfrm>
          <a:off x="1403648" y="1815666"/>
          <a:ext cx="6336704" cy="183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2485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zh-TW" altLang="en-US" dirty="0" smtClean="0"/>
              <a:t>新品開發方向</a:t>
            </a:r>
            <a:endParaRPr lang="zh-TW" altLang="en-US" dirty="0"/>
          </a:p>
        </p:txBody>
      </p:sp>
      <p:grpSp>
        <p:nvGrpSpPr>
          <p:cNvPr id="35" name="群組 34"/>
          <p:cNvGrpSpPr/>
          <p:nvPr/>
        </p:nvGrpSpPr>
        <p:grpSpPr>
          <a:xfrm>
            <a:off x="1547664" y="987574"/>
            <a:ext cx="5616624" cy="4104456"/>
            <a:chOff x="1314147" y="915566"/>
            <a:chExt cx="6066165" cy="4248472"/>
          </a:xfrm>
        </p:grpSpPr>
        <p:sp>
          <p:nvSpPr>
            <p:cNvPr id="5" name="AutoShape 91"/>
            <p:cNvSpPr>
              <a:spLocks noChangeArrowheads="1"/>
            </p:cNvSpPr>
            <p:nvPr/>
          </p:nvSpPr>
          <p:spPr bwMode="gray">
            <a:xfrm rot="18887105">
              <a:off x="5050753" y="1760692"/>
              <a:ext cx="741748" cy="286867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AutoShape 92"/>
            <p:cNvSpPr>
              <a:spLocks noChangeArrowheads="1"/>
            </p:cNvSpPr>
            <p:nvPr/>
          </p:nvSpPr>
          <p:spPr bwMode="gray">
            <a:xfrm rot="1834959">
              <a:off x="5143626" y="3099188"/>
              <a:ext cx="742387" cy="286888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93"/>
            <p:cNvSpPr>
              <a:spLocks noChangeArrowheads="1"/>
            </p:cNvSpPr>
            <p:nvPr/>
          </p:nvSpPr>
          <p:spPr bwMode="gray">
            <a:xfrm rot="13200430">
              <a:off x="3407793" y="1744716"/>
              <a:ext cx="741748" cy="286867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AutoShape 94"/>
            <p:cNvSpPr>
              <a:spLocks noChangeArrowheads="1"/>
            </p:cNvSpPr>
            <p:nvPr/>
          </p:nvSpPr>
          <p:spPr bwMode="gray">
            <a:xfrm rot="5400000">
              <a:off x="4200544" y="3639530"/>
              <a:ext cx="741748" cy="286867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AutoShape 96"/>
            <p:cNvSpPr>
              <a:spLocks noChangeArrowheads="1"/>
            </p:cNvSpPr>
            <p:nvPr/>
          </p:nvSpPr>
          <p:spPr bwMode="gray">
            <a:xfrm rot="9049113">
              <a:off x="3198604" y="3099188"/>
              <a:ext cx="857449" cy="270537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7"/>
            <p:cNvSpPr>
              <a:spLocks noChangeArrowheads="1"/>
            </p:cNvSpPr>
            <p:nvPr/>
          </p:nvSpPr>
          <p:spPr bwMode="auto">
            <a:xfrm>
              <a:off x="2697375" y="915566"/>
              <a:ext cx="3716663" cy="350658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Text Box 98"/>
            <p:cNvSpPr txBox="1">
              <a:spLocks noChangeArrowheads="1"/>
            </p:cNvSpPr>
            <p:nvPr/>
          </p:nvSpPr>
          <p:spPr bwMode="auto">
            <a:xfrm>
              <a:off x="6248023" y="1133048"/>
              <a:ext cx="988273" cy="6466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Wireless</a:t>
              </a:r>
            </a:p>
            <a:p>
              <a:pPr lvl="0" algn="ctr"/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無線化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Text Box 99"/>
            <p:cNvSpPr txBox="1">
              <a:spLocks noChangeArrowheads="1"/>
            </p:cNvSpPr>
            <p:nvPr/>
          </p:nvSpPr>
          <p:spPr bwMode="auto">
            <a:xfrm>
              <a:off x="1331640" y="1133048"/>
              <a:ext cx="1831536" cy="6466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B2B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/B2C</a:t>
              </a:r>
            </a:p>
            <a:p>
              <a:pPr lvl="0" algn="ctr"/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個人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企業用戶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6426715" y="3412063"/>
              <a:ext cx="953597" cy="6466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Stylish</a:t>
              </a:r>
            </a:p>
            <a:p>
              <a:pPr lvl="0" algn="ctr"/>
              <a:r>
                <a:rPr lang="zh-TW" altLang="zh-TW" sz="2000" dirty="0" smtClean="0">
                  <a:latin typeface="微軟正黑體" pitchFamily="34" charset="-120"/>
                  <a:ea typeface="微軟正黑體" pitchFamily="34" charset="-120"/>
                </a:rPr>
                <a:t>風格化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1314147" y="3268047"/>
              <a:ext cx="1492655" cy="8918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Win/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Mac/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algn="ctr"/>
              <a:r>
                <a:rPr lang="en-US" altLang="zh-TW" sz="1600" dirty="0" err="1" smtClean="0">
                  <a:latin typeface="微軟正黑體" pitchFamily="34" charset="-120"/>
                  <a:ea typeface="微軟正黑體" pitchFamily="34" charset="-120"/>
                </a:rPr>
                <a:t>iOS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Android </a:t>
              </a:r>
            </a:p>
            <a:p>
              <a:pPr lvl="0" algn="ctr"/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行動生活化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Text Box 103"/>
            <p:cNvSpPr txBox="1">
              <a:spLocks noChangeArrowheads="1"/>
            </p:cNvSpPr>
            <p:nvPr/>
          </p:nvSpPr>
          <p:spPr bwMode="auto">
            <a:xfrm>
              <a:off x="3779912" y="4517424"/>
              <a:ext cx="1607717" cy="6466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Compact/ Slim</a:t>
              </a:r>
            </a:p>
            <a:p>
              <a:pPr lvl="0" algn="ctr"/>
              <a:r>
                <a:rPr lang="zh-TW" altLang="zh-TW" sz="2000" dirty="0" smtClean="0">
                  <a:latin typeface="微軟正黑體" pitchFamily="34" charset="-120"/>
                  <a:ea typeface="微軟正黑體" pitchFamily="34" charset="-120"/>
                </a:rPr>
                <a:t>輕薄化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Oval 104"/>
            <p:cNvSpPr>
              <a:spLocks noChangeArrowheads="1"/>
            </p:cNvSpPr>
            <p:nvPr/>
          </p:nvSpPr>
          <p:spPr bwMode="gray">
            <a:xfrm>
              <a:off x="2826315" y="3412063"/>
              <a:ext cx="302629" cy="285402"/>
            </a:xfrm>
            <a:prstGeom prst="ellipse">
              <a:avLst/>
            </a:prstGeom>
            <a:solidFill>
              <a:srgbClr val="FF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105"/>
            <p:cNvSpPr>
              <a:spLocks noChangeArrowheads="1"/>
            </p:cNvSpPr>
            <p:nvPr/>
          </p:nvSpPr>
          <p:spPr bwMode="gray">
            <a:xfrm>
              <a:off x="3059832" y="1347614"/>
              <a:ext cx="302629" cy="285402"/>
            </a:xfrm>
            <a:prstGeom prst="ellipse">
              <a:avLst/>
            </a:prstGeom>
            <a:solidFill>
              <a:srgbClr val="FF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106"/>
            <p:cNvSpPr>
              <a:spLocks noChangeArrowheads="1"/>
            </p:cNvSpPr>
            <p:nvPr/>
          </p:nvSpPr>
          <p:spPr bwMode="gray">
            <a:xfrm>
              <a:off x="5778643" y="1323831"/>
              <a:ext cx="302629" cy="285402"/>
            </a:xfrm>
            <a:prstGeom prst="ellipse">
              <a:avLst/>
            </a:prstGeom>
            <a:solidFill>
              <a:srgbClr val="FF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107"/>
            <p:cNvSpPr>
              <a:spLocks noChangeArrowheads="1"/>
            </p:cNvSpPr>
            <p:nvPr/>
          </p:nvSpPr>
          <p:spPr bwMode="gray">
            <a:xfrm>
              <a:off x="4427984" y="4276159"/>
              <a:ext cx="302629" cy="285402"/>
            </a:xfrm>
            <a:prstGeom prst="ellipse">
              <a:avLst/>
            </a:prstGeom>
            <a:solidFill>
              <a:srgbClr val="FF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108"/>
            <p:cNvSpPr>
              <a:spLocks noChangeArrowheads="1"/>
            </p:cNvSpPr>
            <p:nvPr/>
          </p:nvSpPr>
          <p:spPr bwMode="gray">
            <a:xfrm>
              <a:off x="5994667" y="3412063"/>
              <a:ext cx="302629" cy="285402"/>
            </a:xfrm>
            <a:prstGeom prst="ellipse">
              <a:avLst/>
            </a:prstGeom>
            <a:solidFill>
              <a:srgbClr val="FF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110"/>
            <p:cNvSpPr>
              <a:spLocks noChangeArrowheads="1"/>
            </p:cNvSpPr>
            <p:nvPr/>
          </p:nvSpPr>
          <p:spPr bwMode="gray">
            <a:xfrm>
              <a:off x="3729781" y="1880284"/>
              <a:ext cx="1691255" cy="158011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111"/>
            <p:cNvSpPr>
              <a:spLocks noChangeArrowheads="1"/>
            </p:cNvSpPr>
            <p:nvPr/>
          </p:nvSpPr>
          <p:spPr bwMode="gray">
            <a:xfrm>
              <a:off x="3729781" y="1880284"/>
              <a:ext cx="1691255" cy="1580116"/>
            </a:xfrm>
            <a:prstGeom prst="ellipse">
              <a:avLst/>
            </a:prstGeom>
            <a:solidFill>
              <a:srgbClr val="0066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6" name="Oval 112"/>
            <p:cNvSpPr>
              <a:spLocks noChangeArrowheads="1"/>
            </p:cNvSpPr>
            <p:nvPr/>
          </p:nvSpPr>
          <p:spPr bwMode="gray">
            <a:xfrm>
              <a:off x="3840115" y="1982850"/>
              <a:ext cx="1470588" cy="137349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7" name="Oval 113"/>
            <p:cNvSpPr>
              <a:spLocks noChangeArrowheads="1"/>
            </p:cNvSpPr>
            <p:nvPr/>
          </p:nvSpPr>
          <p:spPr bwMode="gray">
            <a:xfrm>
              <a:off x="3841691" y="1985823"/>
              <a:ext cx="1470588" cy="1373497"/>
            </a:xfrm>
            <a:prstGeom prst="ellipse">
              <a:avLst/>
            </a:prstGeom>
            <a:solidFill>
              <a:srgbClr val="0070C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8" name="Oval 114"/>
            <p:cNvSpPr>
              <a:spLocks noChangeArrowheads="1"/>
            </p:cNvSpPr>
            <p:nvPr/>
          </p:nvSpPr>
          <p:spPr bwMode="gray">
            <a:xfrm>
              <a:off x="3914196" y="2052714"/>
              <a:ext cx="1324002" cy="123674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9" name="Group 115"/>
            <p:cNvGrpSpPr>
              <a:grpSpLocks/>
            </p:cNvGrpSpPr>
            <p:nvPr/>
          </p:nvGrpSpPr>
          <p:grpSpPr bwMode="auto">
            <a:xfrm>
              <a:off x="3934687" y="2070552"/>
              <a:ext cx="1281445" cy="1196607"/>
              <a:chOff x="4166" y="1706"/>
              <a:chExt cx="1252" cy="1252"/>
            </a:xfrm>
          </p:grpSpPr>
          <p:sp>
            <p:nvSpPr>
              <p:cNvPr id="31" name="Oval 1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2" name="Oval 1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1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4" name="Oval 1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" name="Text Box 120"/>
            <p:cNvSpPr txBox="1">
              <a:spLocks noChangeArrowheads="1"/>
            </p:cNvSpPr>
            <p:nvPr/>
          </p:nvSpPr>
          <p:spPr bwMode="gray">
            <a:xfrm>
              <a:off x="4180573" y="2187983"/>
              <a:ext cx="800706" cy="830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4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商品</a:t>
              </a:r>
              <a:endPara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/>
              <a:r>
                <a:rPr lang="zh-TW" altLang="en-US" sz="24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發展</a:t>
              </a:r>
              <a:endPara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上箭號 5"/>
          <p:cNvSpPr/>
          <p:nvPr/>
        </p:nvSpPr>
        <p:spPr>
          <a:xfrm>
            <a:off x="1478929" y="1437625"/>
            <a:ext cx="1882223" cy="1411667"/>
          </a:xfrm>
          <a:prstGeom prst="up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手繪多邊形 6"/>
          <p:cNvSpPr/>
          <p:nvPr/>
        </p:nvSpPr>
        <p:spPr>
          <a:xfrm>
            <a:off x="3563868" y="1437625"/>
            <a:ext cx="4320512" cy="1411667"/>
          </a:xfrm>
          <a:custGeom>
            <a:avLst/>
            <a:gdLst>
              <a:gd name="connsiteX0" fmla="*/ 0 w 4320512"/>
              <a:gd name="connsiteY0" fmla="*/ 0 h 1411667"/>
              <a:gd name="connsiteX1" fmla="*/ 4320512 w 4320512"/>
              <a:gd name="connsiteY1" fmla="*/ 0 h 1411667"/>
              <a:gd name="connsiteX2" fmla="*/ 4320512 w 4320512"/>
              <a:gd name="connsiteY2" fmla="*/ 1411667 h 1411667"/>
              <a:gd name="connsiteX3" fmla="*/ 0 w 4320512"/>
              <a:gd name="connsiteY3" fmla="*/ 1411667 h 1411667"/>
              <a:gd name="connsiteX4" fmla="*/ 0 w 4320512"/>
              <a:gd name="connsiteY4" fmla="*/ 0 h 14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512" h="1411667">
                <a:moveTo>
                  <a:pt x="0" y="0"/>
                </a:moveTo>
                <a:lnTo>
                  <a:pt x="4320512" y="0"/>
                </a:lnTo>
                <a:lnTo>
                  <a:pt x="4320512" y="1411667"/>
                </a:lnTo>
                <a:lnTo>
                  <a:pt x="0" y="14116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0" rIns="199136" bIns="199136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提升輸入方式的</a:t>
            </a:r>
            <a:endParaRPr lang="en-US" altLang="zh-TW" sz="2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自然性與多元性</a:t>
            </a:r>
            <a:endParaRPr lang="zh-TW" altLang="en-US" sz="28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2634784" y="2966931"/>
            <a:ext cx="1882223" cy="1411667"/>
          </a:xfrm>
          <a:prstGeom prst="downArrow">
            <a:avLst/>
          </a:prstGeo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手繪多邊形 8"/>
          <p:cNvSpPr/>
          <p:nvPr/>
        </p:nvSpPr>
        <p:spPr>
          <a:xfrm>
            <a:off x="4391784" y="2966931"/>
            <a:ext cx="4320512" cy="1411667"/>
          </a:xfrm>
          <a:custGeom>
            <a:avLst/>
            <a:gdLst>
              <a:gd name="connsiteX0" fmla="*/ 0 w 4320512"/>
              <a:gd name="connsiteY0" fmla="*/ 0 h 1411667"/>
              <a:gd name="connsiteX1" fmla="*/ 4320512 w 4320512"/>
              <a:gd name="connsiteY1" fmla="*/ 0 h 1411667"/>
              <a:gd name="connsiteX2" fmla="*/ 4320512 w 4320512"/>
              <a:gd name="connsiteY2" fmla="*/ 1411667 h 1411667"/>
              <a:gd name="connsiteX3" fmla="*/ 0 w 4320512"/>
              <a:gd name="connsiteY3" fmla="*/ 1411667 h 1411667"/>
              <a:gd name="connsiteX4" fmla="*/ 0 w 4320512"/>
              <a:gd name="connsiteY4" fmla="*/ 0 h 14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512" h="1411667">
                <a:moveTo>
                  <a:pt x="0" y="0"/>
                </a:moveTo>
                <a:lnTo>
                  <a:pt x="4320512" y="0"/>
                </a:lnTo>
                <a:lnTo>
                  <a:pt x="4320512" y="1411667"/>
                </a:lnTo>
                <a:lnTo>
                  <a:pt x="0" y="14116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0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深耕人脈管理的</a:t>
            </a:r>
            <a:endParaRPr lang="en-US" altLang="zh-TW" sz="28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分享性與永續性</a:t>
            </a:r>
            <a:endParaRPr lang="zh-TW" altLang="en-US" sz="2800" b="1" kern="12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en-US" altLang="zh-TW" dirty="0" smtClean="0"/>
              <a:t>2014</a:t>
            </a:r>
            <a:r>
              <a:rPr lang="zh-TW" altLang="en-US" dirty="0" smtClean="0"/>
              <a:t>年度新品策略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68313" y="2195515"/>
            <a:ext cx="52562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市場肯定</a:t>
            </a:r>
            <a:endParaRPr lang="zh-TW" altLang="en-US" sz="4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44016" y="843558"/>
          <a:ext cx="8892480" cy="44519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55576"/>
                <a:gridCol w="4218881"/>
                <a:gridCol w="3918023"/>
              </a:tblGrid>
              <a:tr h="20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zh-TW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 pitchFamily="18" charset="-120"/>
                      </a:endParaRPr>
                    </a:p>
                  </a:txBody>
                  <a:tcPr marL="60813" marR="60813" marT="0" marB="0" horzOverflow="overflow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國內</a:t>
                      </a:r>
                      <a:endParaRPr kumimoji="0" 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 pitchFamily="18" charset="-120"/>
                      </a:endParaRPr>
                    </a:p>
                  </a:txBody>
                  <a:tcPr marL="60813" marR="60813" marT="0" marB="0" anchor="ctr" horzOverflow="overflow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國外</a:t>
                      </a:r>
                      <a:endParaRPr kumimoji="0" 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 pitchFamily="18" charset="-120"/>
                      </a:endParaRPr>
                    </a:p>
                  </a:txBody>
                  <a:tcPr marL="60813" marR="60813" marT="0" marB="0" anchor="ctr" horzOverflow="overflow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7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2010</a:t>
                      </a:r>
                      <a:endParaRPr kumimoji="0" lang="zh-TW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0813" marR="60813" marT="0" marB="0" anchor="ctr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endParaRPr lang="en-US" altLang="zh-TW" sz="1100" kern="1200" dirty="0" smtClean="0"/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【EZ Go</a:t>
                      </a:r>
                      <a:r>
                        <a:rPr lang="zh-TW" altLang="en-US" sz="1100" kern="1200" dirty="0" smtClean="0"/>
                        <a:t>小蒙恬</a:t>
                      </a:r>
                      <a:r>
                        <a:rPr lang="en-US" altLang="zh-TW" sz="1100" kern="1200" dirty="0" smtClean="0"/>
                        <a:t>】</a:t>
                      </a:r>
                      <a:r>
                        <a:rPr lang="zh-TW" altLang="en-US" sz="1100" kern="1200" dirty="0" smtClean="0"/>
                        <a:t>榮獲</a:t>
                      </a:r>
                      <a:r>
                        <a:rPr lang="en-US" altLang="zh-TW" sz="1100" kern="1200" dirty="0" smtClean="0"/>
                        <a:t>2010</a:t>
                      </a:r>
                      <a:r>
                        <a:rPr lang="zh-TW" altLang="en-US" sz="1100" kern="1200" dirty="0" smtClean="0"/>
                        <a:t>年資訊月傑出資訊應用暨產品獎。</a:t>
                      </a:r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en-US" altLang="zh-TW" sz="1100" kern="1200" dirty="0" err="1" smtClean="0"/>
                        <a:t>WorldCard</a:t>
                      </a:r>
                      <a:r>
                        <a:rPr lang="en-US" altLang="zh-TW" sz="1100" kern="1200" dirty="0" smtClean="0"/>
                        <a:t> Mobile &amp; </a:t>
                      </a:r>
                      <a:r>
                        <a:rPr lang="en-US" altLang="zh-TW" sz="1100" kern="1200" dirty="0" err="1" smtClean="0"/>
                        <a:t>WorldCard</a:t>
                      </a:r>
                      <a:r>
                        <a:rPr lang="en-US" altLang="zh-TW" sz="1100" kern="1200" dirty="0" smtClean="0"/>
                        <a:t> Contacts】</a:t>
                      </a:r>
                      <a:r>
                        <a:rPr lang="zh-TW" altLang="en-US" sz="1100" kern="1200" dirty="0" smtClean="0"/>
                        <a:t>榮獲</a:t>
                      </a:r>
                      <a:r>
                        <a:rPr lang="en-US" altLang="zh-TW" sz="1100" kern="1200" dirty="0" smtClean="0"/>
                        <a:t>2010</a:t>
                      </a:r>
                      <a:r>
                        <a:rPr lang="zh-TW" altLang="en-US" sz="1100" kern="1200" dirty="0" smtClean="0"/>
                        <a:t>年數位內容產品獎。</a:t>
                      </a:r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zh-TW" altLang="en-US" sz="1100" kern="1200" dirty="0" smtClean="0"/>
                        <a:t>簡報無影筆</a:t>
                      </a:r>
                      <a:r>
                        <a:rPr lang="en-US" altLang="zh-TW" sz="1100" kern="1200" dirty="0" smtClean="0"/>
                        <a:t>】(</a:t>
                      </a:r>
                      <a:r>
                        <a:rPr lang="en-US" altLang="zh-TW" sz="1100" kern="1200" dirty="0" err="1" smtClean="0"/>
                        <a:t>Prenster</a:t>
                      </a:r>
                      <a:r>
                        <a:rPr lang="en-US" altLang="zh-TW" sz="1100" kern="1200" dirty="0" smtClean="0"/>
                        <a:t> Pen)</a:t>
                      </a:r>
                      <a:r>
                        <a:rPr lang="zh-TW" altLang="en-US" sz="1100" kern="1200" dirty="0" smtClean="0"/>
                        <a:t>榮獲第</a:t>
                      </a:r>
                      <a:r>
                        <a:rPr lang="en-US" altLang="zh-TW" sz="1100" kern="1200" dirty="0" smtClean="0"/>
                        <a:t>18</a:t>
                      </a:r>
                      <a:r>
                        <a:rPr lang="zh-TW" altLang="en-US" sz="1100" kern="1200" dirty="0" smtClean="0"/>
                        <a:t>屆</a:t>
                      </a:r>
                      <a:r>
                        <a:rPr lang="en-US" altLang="zh-TW" sz="1100" kern="1200" dirty="0" smtClean="0"/>
                        <a:t>(2010</a:t>
                      </a:r>
                      <a:r>
                        <a:rPr lang="zh-TW" altLang="en-US" sz="1100" kern="1200" dirty="0" smtClean="0"/>
                        <a:t>年</a:t>
                      </a:r>
                      <a:r>
                        <a:rPr lang="en-US" altLang="zh-TW" sz="1100" kern="1200" dirty="0" smtClean="0"/>
                        <a:t>)</a:t>
                      </a:r>
                      <a:r>
                        <a:rPr lang="zh-TW" altLang="en-US" sz="1100" kern="1200" dirty="0" smtClean="0"/>
                        <a:t>台灣精品獎。</a:t>
                      </a:r>
                      <a:endParaRPr lang="zh-TW" altLang="en-US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zh-TW" altLang="en-US" sz="1100" kern="1200" dirty="0" smtClean="0"/>
                        <a:t>名片王極致版</a:t>
                      </a:r>
                      <a:r>
                        <a:rPr lang="en-US" altLang="zh-TW" sz="1100" kern="1200" dirty="0" smtClean="0"/>
                        <a:t>plus &amp; </a:t>
                      </a:r>
                      <a:r>
                        <a:rPr lang="zh-TW" altLang="en-US" sz="1100" kern="1200" dirty="0" smtClean="0"/>
                        <a:t>名片王</a:t>
                      </a:r>
                      <a:r>
                        <a:rPr lang="en-US" altLang="zh-TW" sz="1100" kern="1200" dirty="0" smtClean="0"/>
                        <a:t>Mac plus】</a:t>
                      </a:r>
                      <a:r>
                        <a:rPr lang="zh-TW" altLang="en-US" sz="1100" kern="1200" dirty="0" smtClean="0"/>
                        <a:t>榮獲</a:t>
                      </a:r>
                      <a:r>
                        <a:rPr lang="en-US" altLang="zh-TW" sz="1100" kern="1200" dirty="0" smtClean="0"/>
                        <a:t>2010</a:t>
                      </a:r>
                      <a:r>
                        <a:rPr lang="zh-TW" altLang="en-US" sz="1100" kern="1200" dirty="0" smtClean="0"/>
                        <a:t>年</a:t>
                      </a:r>
                      <a:r>
                        <a:rPr lang="en-US" altLang="zh-TW" sz="1100" kern="1200" dirty="0" smtClean="0"/>
                        <a:t>Good Design</a:t>
                      </a:r>
                      <a:r>
                        <a:rPr lang="zh-TW" altLang="en-US" sz="1100" kern="1200" dirty="0" smtClean="0"/>
                        <a:t>產品設計大獎。</a:t>
                      </a:r>
                      <a:endParaRPr lang="en-US" altLang="zh-TW" sz="1100" kern="1200" dirty="0" smtClean="0"/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en-US" altLang="zh-TW" sz="1100" kern="1200" dirty="0" err="1" smtClean="0"/>
                        <a:t>WorldCard</a:t>
                      </a:r>
                      <a:r>
                        <a:rPr lang="en-US" altLang="zh-TW" sz="1100" kern="1200" dirty="0" smtClean="0"/>
                        <a:t> Mobile】</a:t>
                      </a:r>
                      <a:r>
                        <a:rPr lang="zh-TW" altLang="en-US" sz="1100" kern="1200" dirty="0" smtClean="0"/>
                        <a:t>榮獲美國無線通訊展大獎</a:t>
                      </a:r>
                      <a:r>
                        <a:rPr lang="en-US" altLang="zh-TW" sz="1100" kern="1200" dirty="0" smtClean="0"/>
                        <a:t>(</a:t>
                      </a:r>
                      <a:r>
                        <a:rPr lang="zh-TW" altLang="en-US" sz="1100" kern="1200" dirty="0" smtClean="0"/>
                        <a:t>商業應用類別</a:t>
                      </a:r>
                      <a:r>
                        <a:rPr lang="en-US" altLang="zh-TW" sz="1100" kern="1200" dirty="0" smtClean="0"/>
                        <a:t>) 2010 CTIA E-Tech</a:t>
                      </a:r>
                      <a:r>
                        <a:rPr lang="zh-TW" altLang="en-US" sz="1100" kern="1200" dirty="0" smtClean="0"/>
                        <a:t>獎。</a:t>
                      </a:r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en-US" altLang="zh-TW" sz="1100" kern="1200" dirty="0" err="1" smtClean="0"/>
                        <a:t>WorldCard</a:t>
                      </a:r>
                      <a:r>
                        <a:rPr lang="en-US" altLang="zh-TW" sz="1100" kern="1200" dirty="0" smtClean="0"/>
                        <a:t> Mobile】</a:t>
                      </a:r>
                      <a:r>
                        <a:rPr lang="zh-TW" altLang="en-US" sz="1100" kern="1200" dirty="0" smtClean="0"/>
                        <a:t>榮獲</a:t>
                      </a:r>
                      <a:r>
                        <a:rPr lang="en-US" altLang="zh-TW" sz="1100" kern="1200" dirty="0" smtClean="0"/>
                        <a:t>MacWorld</a:t>
                      </a:r>
                      <a:r>
                        <a:rPr lang="zh-TW" altLang="en-US" sz="1100" kern="1200" dirty="0" smtClean="0"/>
                        <a:t>之</a:t>
                      </a:r>
                      <a:r>
                        <a:rPr lang="en-US" altLang="zh-TW" sz="1100" kern="1200" dirty="0" err="1" smtClean="0"/>
                        <a:t>iPhone</a:t>
                      </a:r>
                      <a:r>
                        <a:rPr lang="zh-TW" altLang="en-US" sz="1100" kern="1200" dirty="0" smtClean="0"/>
                        <a:t>最佳名片管理應用軟體。</a:t>
                      </a:r>
                      <a:endParaRPr lang="en-US" altLang="zh-TW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endParaRPr lang="zh-TW" altLang="en-US" sz="1100" kern="1200" dirty="0" smtClean="0"/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3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2011</a:t>
                      </a:r>
                      <a:endParaRPr kumimoji="0" lang="zh-TW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0813" marR="60813" marT="0" marB="0" anchor="ctr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</a:t>
                      </a:r>
                      <a:r>
                        <a:rPr lang="en-US" altLang="zh-TW" sz="1100" kern="1200" dirty="0" err="1" smtClean="0"/>
                        <a:t>Worldictionary</a:t>
                      </a:r>
                      <a:r>
                        <a:rPr lang="zh-TW" altLang="zh-TW" sz="1100" kern="1200" dirty="0" smtClean="0"/>
                        <a:t>】榮獲資訊月傑出資訊應用暨產品獎。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</a:t>
                      </a:r>
                      <a:r>
                        <a:rPr lang="en-US" altLang="zh-TW" sz="1100" kern="1200" dirty="0" smtClean="0"/>
                        <a:t>EZ Go</a:t>
                      </a:r>
                      <a:r>
                        <a:rPr lang="zh-TW" altLang="zh-TW" sz="1100" kern="1200" dirty="0" smtClean="0"/>
                        <a:t>小蒙恬】榮獲第</a:t>
                      </a:r>
                      <a:r>
                        <a:rPr lang="en-US" altLang="zh-TW" sz="1100" kern="1200" dirty="0" smtClean="0"/>
                        <a:t>19</a:t>
                      </a:r>
                      <a:r>
                        <a:rPr lang="zh-TW" altLang="zh-TW" sz="1100" kern="1200" dirty="0" smtClean="0"/>
                        <a:t>屆台灣精品奬。</a:t>
                      </a:r>
                      <a:endParaRPr lang="zh-TW" altLang="zh-TW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【文件王商務版】榮獲</a:t>
                      </a:r>
                      <a:r>
                        <a:rPr lang="en-US" altLang="zh-TW" sz="1100" kern="1200" dirty="0" smtClean="0"/>
                        <a:t>G-mark</a:t>
                      </a:r>
                      <a:r>
                        <a:rPr lang="zh-TW" altLang="zh-TW" sz="1100" kern="1200" dirty="0" smtClean="0"/>
                        <a:t>產品設計大獎。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【名片王極致版</a:t>
                      </a:r>
                      <a:r>
                        <a:rPr lang="en-US" altLang="zh-TW" sz="1100" kern="1200" dirty="0" smtClean="0"/>
                        <a:t>plus</a:t>
                      </a:r>
                      <a:r>
                        <a:rPr lang="zh-TW" altLang="zh-TW" sz="1100" kern="1200" dirty="0" smtClean="0"/>
                        <a:t>】榮獲</a:t>
                      </a:r>
                      <a:r>
                        <a:rPr lang="en-US" altLang="zh-TW" sz="1100" kern="1200" dirty="0" err="1" smtClean="0"/>
                        <a:t>reddot</a:t>
                      </a:r>
                      <a:r>
                        <a:rPr lang="zh-TW" altLang="zh-TW" sz="1100" kern="1200" dirty="0" smtClean="0"/>
                        <a:t>產品設計首獎</a:t>
                      </a:r>
                      <a:r>
                        <a:rPr lang="en-US" altLang="zh-TW" sz="1100" kern="1200" dirty="0" smtClean="0"/>
                        <a:t>(best of the best)</a:t>
                      </a:r>
                      <a:endParaRPr lang="zh-TW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【名片王極致版</a:t>
                      </a:r>
                      <a:r>
                        <a:rPr lang="en-US" altLang="zh-TW" sz="1100" kern="1200" dirty="0" smtClean="0"/>
                        <a:t>plus</a:t>
                      </a:r>
                      <a:r>
                        <a:rPr lang="zh-TW" altLang="zh-TW" sz="1100" kern="1200" dirty="0" smtClean="0"/>
                        <a:t>】榮獲</a:t>
                      </a:r>
                      <a:r>
                        <a:rPr lang="en-US" altLang="zh-TW" sz="1100" kern="1200" dirty="0" err="1" smtClean="0"/>
                        <a:t>iF</a:t>
                      </a:r>
                      <a:r>
                        <a:rPr lang="zh-TW" altLang="zh-TW" sz="1100" kern="1200" dirty="0" smtClean="0"/>
                        <a:t>產品設計大獎。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【名片王磁吸版】榮獲</a:t>
                      </a:r>
                      <a:r>
                        <a:rPr lang="en-US" altLang="zh-TW" sz="1100" kern="1200" dirty="0" err="1" smtClean="0"/>
                        <a:t>Computex</a:t>
                      </a:r>
                      <a:r>
                        <a:rPr lang="en-US" altLang="zh-TW" sz="1100" kern="1200" dirty="0" smtClean="0"/>
                        <a:t> </a:t>
                      </a:r>
                      <a:r>
                        <a:rPr lang="en-US" altLang="zh-TW" sz="1100" kern="1200" dirty="0" err="1" smtClean="0"/>
                        <a:t>d&amp;i</a:t>
                      </a:r>
                      <a:r>
                        <a:rPr lang="en-US" altLang="zh-TW" sz="1100" kern="1200" dirty="0" smtClean="0"/>
                        <a:t> </a:t>
                      </a:r>
                      <a:r>
                        <a:rPr lang="zh-TW" altLang="zh-TW" sz="1100" kern="1200" dirty="0" smtClean="0"/>
                        <a:t>產品設計獎。</a:t>
                      </a: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zh-TW" altLang="zh-TW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2012</a:t>
                      </a:r>
                      <a:endParaRPr kumimoji="0" lang="zh-TW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0813" marR="60813" marT="0" marB="0" anchor="ctr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</a:t>
                      </a:r>
                      <a:r>
                        <a:rPr lang="en-US" altLang="zh-TW" sz="1100" kern="1200" dirty="0" err="1" smtClean="0"/>
                        <a:t>Worldictionary</a:t>
                      </a:r>
                      <a:r>
                        <a:rPr lang="zh-TW" altLang="zh-TW" sz="1100" kern="1200" dirty="0" smtClean="0"/>
                        <a:t>】榮獲第</a:t>
                      </a:r>
                      <a:r>
                        <a:rPr lang="en-US" altLang="zh-TW" sz="1100" kern="1200" dirty="0" smtClean="0"/>
                        <a:t>20</a:t>
                      </a:r>
                      <a:r>
                        <a:rPr lang="zh-TW" altLang="zh-TW" sz="1100" kern="1200" dirty="0" smtClean="0"/>
                        <a:t>屆台灣精品獎。</a:t>
                      </a:r>
                      <a:endParaRPr lang="zh-TW" altLang="zh-TW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【文件王行動版】榮獲</a:t>
                      </a:r>
                      <a:r>
                        <a:rPr lang="en-US" altLang="zh-TW" sz="1100" kern="1200" dirty="0" err="1" smtClean="0"/>
                        <a:t>Computex</a:t>
                      </a:r>
                      <a:r>
                        <a:rPr lang="en-US" altLang="zh-TW" sz="1100" kern="1200" dirty="0" smtClean="0"/>
                        <a:t> </a:t>
                      </a:r>
                      <a:r>
                        <a:rPr lang="en-US" altLang="zh-TW" sz="1100" kern="1200" dirty="0" err="1" smtClean="0"/>
                        <a:t>d&amp;i</a:t>
                      </a:r>
                      <a:r>
                        <a:rPr lang="en-US" altLang="zh-TW" sz="1100" kern="1200" dirty="0" smtClean="0"/>
                        <a:t> </a:t>
                      </a:r>
                      <a:r>
                        <a:rPr lang="zh-TW" altLang="zh-TW" sz="1100" kern="1200" dirty="0" smtClean="0"/>
                        <a:t>產品設計獎。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zh-TW" altLang="zh-TW" sz="1100" kern="1200" dirty="0" smtClean="0"/>
                        <a:t>【</a:t>
                      </a:r>
                      <a:r>
                        <a:rPr lang="en-US" altLang="zh-TW" sz="1100" kern="1200" dirty="0" smtClean="0"/>
                        <a:t>Q Pen</a:t>
                      </a:r>
                      <a:r>
                        <a:rPr lang="zh-TW" altLang="zh-TW" sz="1100" kern="1200" dirty="0" smtClean="0"/>
                        <a:t>】榮獲</a:t>
                      </a:r>
                      <a:r>
                        <a:rPr lang="en-US" altLang="zh-TW" sz="1100" kern="1200" dirty="0" smtClean="0"/>
                        <a:t>2012</a:t>
                      </a:r>
                      <a:r>
                        <a:rPr lang="zh-TW" altLang="zh-TW" sz="1100" kern="1200" dirty="0" smtClean="0"/>
                        <a:t>年度</a:t>
                      </a:r>
                      <a:r>
                        <a:rPr lang="en-US" altLang="zh-TW" sz="1100" kern="1200" dirty="0" err="1" smtClean="0"/>
                        <a:t>reddot</a:t>
                      </a:r>
                      <a:r>
                        <a:rPr lang="zh-TW" altLang="zh-TW" sz="1100" kern="1200" dirty="0" smtClean="0"/>
                        <a:t>產品設計大獎。</a:t>
                      </a: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zh-TW" altLang="zh-TW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2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2013</a:t>
                      </a:r>
                      <a:endParaRPr kumimoji="0" lang="zh-TW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0813" marR="60813" marT="0" marB="0" anchor="ctr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endParaRPr lang="en-US" altLang="zh-TW" sz="1100" kern="1200" dirty="0" smtClean="0"/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100" kern="1200" dirty="0" smtClean="0"/>
                        <a:t>蒙恬科技榮獲</a:t>
                      </a:r>
                      <a:r>
                        <a:rPr lang="en-US" altLang="zh-TW" sz="1100" kern="1200" dirty="0" smtClean="0"/>
                        <a:t>【</a:t>
                      </a:r>
                      <a:r>
                        <a:rPr lang="zh-TW" altLang="en-US" sz="1100" kern="1200" dirty="0" smtClean="0"/>
                        <a:t>第</a:t>
                      </a:r>
                      <a:r>
                        <a:rPr lang="en-US" altLang="zh-TW" sz="1100" kern="1200" dirty="0" smtClean="0"/>
                        <a:t>20</a:t>
                      </a:r>
                      <a:r>
                        <a:rPr lang="zh-TW" altLang="en-US" sz="1100" kern="1200" dirty="0" smtClean="0"/>
                        <a:t>屆中小企業創新研究獎</a:t>
                      </a:r>
                      <a:r>
                        <a:rPr lang="en-US" altLang="zh-TW" sz="1100" kern="1200" dirty="0" smtClean="0"/>
                        <a:t>】</a:t>
                      </a:r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  </a:t>
                      </a:r>
                      <a:r>
                        <a:rPr lang="zh-TW" altLang="en-US" sz="1100" kern="1200" dirty="0" smtClean="0"/>
                        <a:t>蒙恬科技榮獲</a:t>
                      </a:r>
                      <a:r>
                        <a:rPr lang="en-US" altLang="zh-TW" sz="1100" kern="1200" dirty="0" smtClean="0"/>
                        <a:t>【</a:t>
                      </a:r>
                      <a:r>
                        <a:rPr lang="zh-TW" altLang="en-US" sz="1100" kern="1200" dirty="0" smtClean="0"/>
                        <a:t>第三屆國家產業創新獎 組織類</a:t>
                      </a:r>
                      <a:r>
                        <a:rPr lang="en-US" altLang="zh-TW" sz="1100" kern="1200" dirty="0" smtClean="0"/>
                        <a:t>-</a:t>
                      </a:r>
                      <a:r>
                        <a:rPr lang="zh-TW" altLang="en-US" sz="1100" kern="1200" dirty="0" smtClean="0"/>
                        <a:t>績優中小企業獎</a:t>
                      </a:r>
                      <a:r>
                        <a:rPr lang="en-US" altLang="zh-TW" sz="1100" kern="1200" dirty="0" smtClean="0"/>
                        <a:t>】</a:t>
                      </a:r>
                    </a:p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zh-TW" altLang="en-US" sz="1100" kern="1200" dirty="0" smtClean="0"/>
                        <a:t>藍牙掃譯筆</a:t>
                      </a:r>
                      <a:r>
                        <a:rPr lang="en-US" altLang="zh-TW" sz="1100" kern="1200" dirty="0" smtClean="0"/>
                        <a:t>】</a:t>
                      </a:r>
                      <a:r>
                        <a:rPr lang="zh-TW" altLang="en-US" sz="1100" kern="1200" dirty="0" smtClean="0"/>
                        <a:t>榮獲</a:t>
                      </a:r>
                      <a:r>
                        <a:rPr lang="en-US" altLang="zh-TW" sz="1100" kern="1200" dirty="0" smtClean="0"/>
                        <a:t>2013</a:t>
                      </a:r>
                      <a:r>
                        <a:rPr lang="zh-TW" altLang="en-US" sz="1100" kern="1200" dirty="0" smtClean="0"/>
                        <a:t>年</a:t>
                      </a:r>
                      <a:r>
                        <a:rPr lang="en-US" altLang="zh-TW" sz="1100" kern="1200" dirty="0" smtClean="0"/>
                        <a:t>Best Choice Award</a:t>
                      </a:r>
                      <a:r>
                        <a:rPr lang="zh-TW" altLang="en-US" sz="1100" kern="1200" dirty="0" smtClean="0"/>
                        <a:t>無線產品類金獎</a:t>
                      </a:r>
                      <a:endParaRPr lang="zh-TW" altLang="en-US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zh-TW" sz="1100" kern="1200" dirty="0" smtClean="0"/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100" kern="1200" dirty="0" smtClean="0"/>
                        <a:t>【</a:t>
                      </a:r>
                      <a:r>
                        <a:rPr lang="en-US" altLang="zh-TW" sz="1100" kern="1200" dirty="0" err="1" smtClean="0"/>
                        <a:t>WorldCard</a:t>
                      </a:r>
                      <a:r>
                        <a:rPr lang="en-US" altLang="zh-TW" sz="1100" kern="1200" dirty="0" smtClean="0"/>
                        <a:t> Link】</a:t>
                      </a:r>
                      <a:r>
                        <a:rPr lang="zh-TW" altLang="en-US" sz="1100" kern="1200" dirty="0" smtClean="0"/>
                        <a:t>榮獲</a:t>
                      </a:r>
                      <a:r>
                        <a:rPr lang="en-US" altLang="zh-TW" sz="1100" kern="1200" dirty="0" smtClean="0"/>
                        <a:t>2013</a:t>
                      </a:r>
                      <a:r>
                        <a:rPr lang="zh-TW" altLang="en-US" sz="1100" kern="1200" dirty="0" smtClean="0"/>
                        <a:t>年</a:t>
                      </a:r>
                      <a:r>
                        <a:rPr lang="en-US" altLang="zh-TW" sz="1100" kern="1200" dirty="0" err="1" smtClean="0"/>
                        <a:t>iF</a:t>
                      </a:r>
                      <a:r>
                        <a:rPr lang="zh-TW" altLang="en-US" sz="1100" kern="1200" dirty="0" smtClean="0"/>
                        <a:t>產品設計獎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zh-TW" altLang="zh-TW" sz="1100" b="0" i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0813" marR="60813" marT="0" marB="0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zh-TW" altLang="en-US" dirty="0" smtClean="0"/>
              <a:t>近期國際獲獎紀錄</a:t>
            </a:r>
            <a:endParaRPr lang="zh-TW" altLang="en-US" dirty="0"/>
          </a:p>
        </p:txBody>
      </p:sp>
      <p:pic>
        <p:nvPicPr>
          <p:cNvPr id="7" name="Picture 2" descr="http://www.penpower.com.tw/upload/site/G-mark-iF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4768430"/>
            <a:ext cx="1510283" cy="375070"/>
          </a:xfrm>
          <a:prstGeom prst="rect">
            <a:avLst/>
          </a:prstGeom>
          <a:noFill/>
        </p:spPr>
      </p:pic>
      <p:pic>
        <p:nvPicPr>
          <p:cNvPr id="8" name="Picture 4" descr="https://encrypted-tbn3.gstatic.com/images?q=tbn:ANd9GcSphqhfP1-O8ta4pJp1K2US2FZYtdML4dPSJkAtw8TnDA3ant1HJ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4448" y="4443958"/>
            <a:ext cx="419725" cy="699542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868205" y="384779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rgbClr val="00B0F0"/>
                      </a:solidFill>
                      <a:prstDash val="solid"/>
                    </a:lnL>
                    <a:lnR w="12700" cmpd="sng">
                      <a:solidFill>
                        <a:srgbClr val="00B0F0"/>
                      </a:solidFill>
                      <a:prstDash val="solid"/>
                    </a:lnR>
                    <a:lnT w="12700" cmpd="sng">
                      <a:solidFill>
                        <a:srgbClr val="00B0F0"/>
                      </a:solidFill>
                      <a:prstDash val="solid"/>
                    </a:lnT>
                    <a:lnB w="127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68313" y="2195515"/>
            <a:ext cx="52562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企業形象</a:t>
            </a:r>
            <a:endParaRPr lang="zh-TW" altLang="en-US" sz="4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zh-TW" altLang="en-US" dirty="0" smtClean="0"/>
              <a:t>企業形象活化</a:t>
            </a:r>
            <a:endParaRPr lang="zh-TW" altLang="en-US" dirty="0"/>
          </a:p>
        </p:txBody>
      </p:sp>
      <p:pic>
        <p:nvPicPr>
          <p:cNvPr id="60418" name="Picture 2" descr="http://t1.gstatic.com/images?q=tbn:ANd9GcTmZ0LQl9Bn-4a2any-uCaT0iz-ROu5hAEZt0b6aoUF-nAyIkN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363824"/>
            <a:ext cx="2549758" cy="1216038"/>
          </a:xfrm>
          <a:prstGeom prst="rect">
            <a:avLst/>
          </a:prstGeom>
          <a:noFill/>
        </p:spPr>
      </p:pic>
      <p:pic>
        <p:nvPicPr>
          <p:cNvPr id="60421" name="Picture 5" descr="W:\總部\公司文件\Guide Book\logo\Variations\logo_Variations-B_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23678"/>
            <a:ext cx="1944216" cy="1944216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>
            <a:off x="3635896" y="1851670"/>
            <a:ext cx="1944216" cy="2232248"/>
          </a:xfrm>
          <a:prstGeom prst="rightArrow">
            <a:avLst>
              <a:gd name="adj1" fmla="val 50000"/>
              <a:gd name="adj2" fmla="val 34942"/>
            </a:avLst>
          </a:prstGeom>
          <a:gradFill>
            <a:gsLst>
              <a:gs pos="0">
                <a:schemeClr val="dk1">
                  <a:shade val="51000"/>
                  <a:satMod val="130000"/>
                  <a:alpha val="2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5896" y="2481739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智能化 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Intelligent</a:t>
            </a:r>
            <a:endParaRPr lang="zh-TW" altLang="en-US" sz="1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無接縫 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Seamless</a:t>
            </a:r>
            <a:endParaRPr lang="zh-TW" altLang="en-US" sz="1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動態感 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Dynamic</a:t>
            </a:r>
            <a:endParaRPr lang="zh-TW" altLang="en-US" sz="1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再進化 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Evolution</a:t>
            </a:r>
            <a:endParaRPr lang="zh-TW" altLang="en-US" sz="1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D:\eva.lee\penpower網站\台灣網站taiwan\2014記者會邀請卡\投影畫面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2"/>
          <p:cNvSpPr txBox="1">
            <a:spLocks noChangeArrowheads="1"/>
          </p:cNvSpPr>
          <p:nvPr/>
        </p:nvSpPr>
        <p:spPr bwMode="auto">
          <a:xfrm>
            <a:off x="1660236" y="5417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ea typeface="標楷體" pitchFamily="65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195486"/>
            <a:ext cx="79780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Arial" pitchFamily="34" charset="0"/>
              </a:rPr>
              <a:t>簡報大綱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新細明體" pitchFamily="18" charset="-12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195736" y="1606994"/>
            <a:ext cx="4724400" cy="685800"/>
            <a:chOff x="1296" y="1824"/>
            <a:chExt cx="2976" cy="432"/>
          </a:xfrm>
        </p:grpSpPr>
        <p:sp>
          <p:nvSpPr>
            <p:cNvPr id="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公司簡介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gray">
            <a:xfrm>
              <a:off x="1397" y="1886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dirty="0">
                  <a:solidFill>
                    <a:schemeClr val="bg1"/>
                  </a:solidFill>
                  <a:ea typeface="新細明體" charset="-120"/>
                </a:rPr>
                <a:t>1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2195736" y="2327074"/>
            <a:ext cx="4724400" cy="685800"/>
            <a:chOff x="1296" y="1824"/>
            <a:chExt cx="2976" cy="432"/>
          </a:xfrm>
        </p:grpSpPr>
        <p:sp>
          <p:nvSpPr>
            <p:cNvPr id="13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核心技術發展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gray">
            <a:xfrm>
              <a:off x="1397" y="1886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dirty="0">
                  <a:solidFill>
                    <a:schemeClr val="bg1"/>
                  </a:solidFill>
                  <a:ea typeface="新細明體" charset="-120"/>
                </a:rPr>
                <a:t>2</a:t>
              </a:r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2195736" y="3047154"/>
            <a:ext cx="4724400" cy="685800"/>
            <a:chOff x="1296" y="1824"/>
            <a:chExt cx="2976" cy="432"/>
          </a:xfrm>
        </p:grpSpPr>
        <p:sp>
          <p:nvSpPr>
            <p:cNvPr id="18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2014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年度商品願景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gray">
            <a:xfrm>
              <a:off x="1397" y="1886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dirty="0">
                  <a:solidFill>
                    <a:schemeClr val="bg1"/>
                  </a:solidFill>
                  <a:ea typeface="新細明體" charset="-120"/>
                </a:rPr>
                <a:t>3</a:t>
              </a:r>
            </a:p>
          </p:txBody>
        </p:sp>
      </p:grpSp>
      <p:grpSp>
        <p:nvGrpSpPr>
          <p:cNvPr id="22" name="Group 61"/>
          <p:cNvGrpSpPr>
            <a:grpSpLocks/>
          </p:cNvGrpSpPr>
          <p:nvPr/>
        </p:nvGrpSpPr>
        <p:grpSpPr bwMode="auto">
          <a:xfrm>
            <a:off x="2195736" y="3767236"/>
            <a:ext cx="4724400" cy="820738"/>
            <a:chOff x="1296" y="1824"/>
            <a:chExt cx="2976" cy="517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市場肯定</a:t>
              </a:r>
            </a:p>
            <a:p>
              <a:pPr lvl="0" algn="ctr"/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Text Box 65"/>
            <p:cNvSpPr txBox="1">
              <a:spLocks noChangeArrowheads="1"/>
            </p:cNvSpPr>
            <p:nvPr/>
          </p:nvSpPr>
          <p:spPr bwMode="gray">
            <a:xfrm>
              <a:off x="1397" y="1886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dirty="0">
                  <a:solidFill>
                    <a:schemeClr val="bg1"/>
                  </a:solidFill>
                  <a:ea typeface="新細明體" charset="-120"/>
                </a:rPr>
                <a:t>4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68313" y="2195515"/>
            <a:ext cx="52562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公司簡介</a:t>
            </a:r>
            <a:endParaRPr lang="zh-TW" altLang="en-US" sz="4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8"/>
          <p:cNvSpPr>
            <a:spLocks noChangeArrowheads="1"/>
          </p:cNvSpPr>
          <p:nvPr/>
        </p:nvSpPr>
        <p:spPr bwMode="gray">
          <a:xfrm rot="3419336">
            <a:off x="664662" y="1505612"/>
            <a:ext cx="874183" cy="971102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zh-TW" altLang="en-US" dirty="0" smtClean="0">
                <a:latin typeface="+mj-ea"/>
              </a:rPr>
              <a:t>設立與沿革</a:t>
            </a:r>
            <a:endParaRPr lang="zh-TW" altLang="en-US" dirty="0"/>
          </a:p>
        </p:txBody>
      </p:sp>
      <p:sp>
        <p:nvSpPr>
          <p:cNvPr id="131" name="AutoShape 3"/>
          <p:cNvSpPr>
            <a:spLocks noChangeArrowheads="1"/>
          </p:cNvSpPr>
          <p:nvPr/>
        </p:nvSpPr>
        <p:spPr bwMode="auto">
          <a:xfrm>
            <a:off x="5480303" y="2723979"/>
            <a:ext cx="1620837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2" name="AutoShape 4"/>
          <p:cNvSpPr>
            <a:spLocks noChangeArrowheads="1"/>
          </p:cNvSpPr>
          <p:nvPr/>
        </p:nvSpPr>
        <p:spPr bwMode="auto">
          <a:xfrm>
            <a:off x="3784849" y="2723979"/>
            <a:ext cx="1611312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2144221" y="2723979"/>
            <a:ext cx="1563687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" name="AutoShape 6"/>
          <p:cNvSpPr>
            <a:spLocks noChangeArrowheads="1"/>
          </p:cNvSpPr>
          <p:nvPr/>
        </p:nvSpPr>
        <p:spPr bwMode="auto">
          <a:xfrm>
            <a:off x="430882" y="2723979"/>
            <a:ext cx="1620838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7" name="Group 9"/>
          <p:cNvGrpSpPr>
            <a:grpSpLocks/>
          </p:cNvGrpSpPr>
          <p:nvPr/>
        </p:nvGrpSpPr>
        <p:grpSpPr bwMode="auto">
          <a:xfrm>
            <a:off x="1587305" y="1678957"/>
            <a:ext cx="901737" cy="124883"/>
            <a:chOff x="2003" y="3439"/>
            <a:chExt cx="468" cy="244"/>
          </a:xfrm>
        </p:grpSpPr>
        <p:sp>
          <p:nvSpPr>
            <p:cNvPr id="151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8" name="Rectangle 14"/>
          <p:cNvSpPr>
            <a:spLocks noChangeArrowheads="1"/>
          </p:cNvSpPr>
          <p:nvPr/>
        </p:nvSpPr>
        <p:spPr bwMode="gray">
          <a:xfrm rot="3419336">
            <a:off x="2329408" y="1443171"/>
            <a:ext cx="874183" cy="971102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grpSp>
        <p:nvGrpSpPr>
          <p:cNvPr id="139" name="Group 15"/>
          <p:cNvGrpSpPr>
            <a:grpSpLocks/>
          </p:cNvGrpSpPr>
          <p:nvPr/>
        </p:nvGrpSpPr>
        <p:grpSpPr bwMode="auto">
          <a:xfrm>
            <a:off x="3252051" y="1678957"/>
            <a:ext cx="901737" cy="124883"/>
            <a:chOff x="2003" y="3439"/>
            <a:chExt cx="468" cy="244"/>
          </a:xfrm>
        </p:grpSpPr>
        <p:sp>
          <p:nvSpPr>
            <p:cNvPr id="147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8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9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0" name="Rectangle 20"/>
          <p:cNvSpPr>
            <a:spLocks noChangeArrowheads="1"/>
          </p:cNvSpPr>
          <p:nvPr/>
        </p:nvSpPr>
        <p:spPr bwMode="gray">
          <a:xfrm rot="3419336">
            <a:off x="3924790" y="1443171"/>
            <a:ext cx="874183" cy="971102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grpSp>
        <p:nvGrpSpPr>
          <p:cNvPr id="141" name="Group 21"/>
          <p:cNvGrpSpPr>
            <a:grpSpLocks/>
          </p:cNvGrpSpPr>
          <p:nvPr/>
        </p:nvGrpSpPr>
        <p:grpSpPr bwMode="auto">
          <a:xfrm>
            <a:off x="4916793" y="1678957"/>
            <a:ext cx="1179195" cy="124883"/>
            <a:chOff x="2003" y="3439"/>
            <a:chExt cx="468" cy="244"/>
          </a:xfrm>
        </p:grpSpPr>
        <p:sp>
          <p:nvSpPr>
            <p:cNvPr id="143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5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" name="Rectangle 26"/>
          <p:cNvSpPr>
            <a:spLocks noChangeArrowheads="1"/>
          </p:cNvSpPr>
          <p:nvPr/>
        </p:nvSpPr>
        <p:spPr bwMode="gray">
          <a:xfrm rot="3419336">
            <a:off x="5589535" y="1443171"/>
            <a:ext cx="874183" cy="971102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" name="Rectangle 27"/>
          <p:cNvSpPr>
            <a:spLocks noChangeArrowheads="1"/>
          </p:cNvSpPr>
          <p:nvPr/>
        </p:nvSpPr>
        <p:spPr bwMode="gray">
          <a:xfrm>
            <a:off x="770190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1991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56" name="Rectangle 28"/>
          <p:cNvSpPr>
            <a:spLocks noChangeArrowheads="1"/>
          </p:cNvSpPr>
          <p:nvPr/>
        </p:nvSpPr>
        <p:spPr bwMode="gray">
          <a:xfrm>
            <a:off x="2465640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1994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7" name="Rectangle 29"/>
          <p:cNvSpPr>
            <a:spLocks noChangeArrowheads="1"/>
          </p:cNvSpPr>
          <p:nvPr/>
        </p:nvSpPr>
        <p:spPr bwMode="gray">
          <a:xfrm>
            <a:off x="4011865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1997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8" name="Rectangle 30"/>
          <p:cNvSpPr>
            <a:spLocks noChangeArrowheads="1"/>
          </p:cNvSpPr>
          <p:nvPr/>
        </p:nvSpPr>
        <p:spPr bwMode="gray">
          <a:xfrm>
            <a:off x="5707315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2001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9" name="Rectangle 31"/>
          <p:cNvSpPr>
            <a:spLocks noChangeArrowheads="1"/>
          </p:cNvSpPr>
          <p:nvPr/>
        </p:nvSpPr>
        <p:spPr bwMode="auto">
          <a:xfrm>
            <a:off x="611560" y="3085482"/>
            <a:ext cx="12961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zh-TW" altLang="en-US" sz="1200" dirty="0" smtClean="0"/>
              <a:t>投入手寫辨識技術並將蒙恬筆正式商品化。</a:t>
            </a:r>
          </a:p>
          <a:p>
            <a:pPr lvl="0">
              <a:buFont typeface="Arial" pitchFamily="34" charset="0"/>
              <a:buChar char="•"/>
            </a:pPr>
            <a:r>
              <a:rPr lang="en-US" altLang="en-US" sz="1200" dirty="0" smtClean="0"/>
              <a:t>80</a:t>
            </a:r>
            <a:r>
              <a:rPr lang="zh-TW" altLang="en-US" sz="1200" dirty="0" smtClean="0"/>
              <a:t>年</a:t>
            </a:r>
            <a:r>
              <a:rPr lang="en-US" altLang="en-US" sz="1200" dirty="0" smtClean="0"/>
              <a:t>9</a:t>
            </a:r>
            <a:r>
              <a:rPr lang="zh-TW" altLang="en-US" sz="1200" dirty="0" smtClean="0"/>
              <a:t>月</a:t>
            </a:r>
            <a:r>
              <a:rPr lang="en-US" altLang="en-US" sz="1200" dirty="0" smtClean="0"/>
              <a:t>24</a:t>
            </a:r>
            <a:r>
              <a:rPr lang="zh-TW" altLang="en-US" sz="1200" dirty="0" smtClean="0"/>
              <a:t>日成立蒙恬科技。</a:t>
            </a:r>
            <a:endParaRPr lang="zh-TW" altLang="en-US" sz="1200" dirty="0"/>
          </a:p>
        </p:txBody>
      </p:sp>
      <p:grpSp>
        <p:nvGrpSpPr>
          <p:cNvPr id="163" name="Group 21"/>
          <p:cNvGrpSpPr>
            <a:grpSpLocks/>
          </p:cNvGrpSpPr>
          <p:nvPr/>
        </p:nvGrpSpPr>
        <p:grpSpPr bwMode="auto">
          <a:xfrm>
            <a:off x="6588228" y="1690926"/>
            <a:ext cx="1179195" cy="124883"/>
            <a:chOff x="2003" y="3439"/>
            <a:chExt cx="468" cy="244"/>
          </a:xfrm>
        </p:grpSpPr>
        <p:sp>
          <p:nvSpPr>
            <p:cNvPr id="164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7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8" name="Rectangle 26"/>
          <p:cNvSpPr>
            <a:spLocks noChangeArrowheads="1"/>
          </p:cNvSpPr>
          <p:nvPr/>
        </p:nvSpPr>
        <p:spPr bwMode="gray">
          <a:xfrm rot="3419336">
            <a:off x="7260966" y="1455140"/>
            <a:ext cx="874183" cy="971102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gray">
          <a:xfrm>
            <a:off x="7378746" y="1805224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2002</a:t>
            </a:r>
          </a:p>
        </p:txBody>
      </p:sp>
      <p:sp>
        <p:nvSpPr>
          <p:cNvPr id="170" name="AutoShape 3"/>
          <p:cNvSpPr>
            <a:spLocks noChangeArrowheads="1"/>
          </p:cNvSpPr>
          <p:nvPr/>
        </p:nvSpPr>
        <p:spPr bwMode="auto">
          <a:xfrm>
            <a:off x="7164290" y="2715768"/>
            <a:ext cx="1620837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2" name="Rectangle 31"/>
          <p:cNvSpPr>
            <a:spLocks noChangeArrowheads="1"/>
          </p:cNvSpPr>
          <p:nvPr/>
        </p:nvSpPr>
        <p:spPr bwMode="auto">
          <a:xfrm>
            <a:off x="2267744" y="3075808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投入光學文字辨識技術</a:t>
            </a:r>
            <a:r>
              <a:rPr lang="en-US" altLang="zh-TW" sz="1200" dirty="0" smtClean="0"/>
              <a:t>(OCR)</a:t>
            </a:r>
            <a:r>
              <a:rPr lang="zh-TW" altLang="en-US" sz="1200" dirty="0" smtClean="0"/>
              <a:t> 。</a:t>
            </a:r>
            <a:endParaRPr lang="en-US" altLang="zh-TW" sz="1200" dirty="0" smtClean="0"/>
          </a:p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授權日文手寫技術予</a:t>
            </a:r>
            <a:r>
              <a:rPr lang="en-US" altLang="zh-TW" sz="1200" dirty="0" smtClean="0"/>
              <a:t>CASIO</a:t>
            </a:r>
            <a:endParaRPr lang="zh-TW" altLang="en-US" sz="1200" dirty="0"/>
          </a:p>
        </p:txBody>
      </p:sp>
      <p:sp>
        <p:nvSpPr>
          <p:cNvPr id="173" name="Rectangle 31"/>
          <p:cNvSpPr>
            <a:spLocks noChangeArrowheads="1"/>
          </p:cNvSpPr>
          <p:nvPr/>
        </p:nvSpPr>
        <p:spPr bwMode="auto">
          <a:xfrm>
            <a:off x="3923928" y="307580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投入語音辨識技術。</a:t>
            </a:r>
            <a:endParaRPr lang="zh-TW" altLang="en-US" sz="1200" dirty="0"/>
          </a:p>
        </p:txBody>
      </p:sp>
      <p:sp>
        <p:nvSpPr>
          <p:cNvPr id="174" name="Rectangle 31"/>
          <p:cNvSpPr>
            <a:spLocks noChangeArrowheads="1"/>
          </p:cNvSpPr>
          <p:nvPr/>
        </p:nvSpPr>
        <p:spPr bwMode="auto">
          <a:xfrm>
            <a:off x="5652120" y="3075808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投入生物認證技術並開發安全監控商品。</a:t>
            </a:r>
            <a:endParaRPr lang="zh-TW" altLang="en-US" sz="1200" dirty="0"/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7308304" y="3075808"/>
            <a:ext cx="1296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推出名片王國際版，參與國際展覽。</a:t>
            </a:r>
          </a:p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推出手機通訊王，進入無線通訊領域。</a:t>
            </a:r>
            <a:endParaRPr lang="zh-TW" altLang="en-US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1" grpId="0" animBg="1"/>
      <p:bldP spid="132" grpId="0" animBg="1"/>
      <p:bldP spid="133" grpId="0" animBg="1"/>
      <p:bldP spid="134" grpId="0" animBg="1"/>
      <p:bldP spid="138" grpId="0" animBg="1"/>
      <p:bldP spid="140" grpId="0" animBg="1"/>
      <p:bldP spid="142" grpId="0" animBg="1"/>
      <p:bldP spid="155" grpId="0"/>
      <p:bldP spid="156" grpId="0"/>
      <p:bldP spid="157" grpId="0"/>
      <p:bldP spid="158" grpId="0"/>
      <p:bldP spid="159" grpId="0"/>
      <p:bldP spid="168" grpId="0" animBg="1"/>
      <p:bldP spid="169" grpId="0"/>
      <p:bldP spid="170" grpId="0" animBg="1"/>
      <p:bldP spid="172" grpId="0"/>
      <p:bldP spid="173" grpId="0"/>
      <p:bldP spid="174" grpId="0"/>
      <p:bldP spid="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8"/>
          <p:cNvSpPr>
            <a:spLocks noChangeArrowheads="1"/>
          </p:cNvSpPr>
          <p:nvPr/>
        </p:nvSpPr>
        <p:spPr bwMode="gray">
          <a:xfrm rot="3419336">
            <a:off x="664662" y="1505612"/>
            <a:ext cx="874183" cy="971102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/>
          <a:lstStyle/>
          <a:p>
            <a:r>
              <a:rPr lang="zh-TW" altLang="en-US" dirty="0" smtClean="0">
                <a:latin typeface="+mj-ea"/>
              </a:rPr>
              <a:t>設立與沿革</a:t>
            </a:r>
            <a:endParaRPr lang="zh-TW" altLang="en-US" dirty="0"/>
          </a:p>
        </p:txBody>
      </p:sp>
      <p:sp>
        <p:nvSpPr>
          <p:cNvPr id="131" name="AutoShape 3"/>
          <p:cNvSpPr>
            <a:spLocks noChangeArrowheads="1"/>
          </p:cNvSpPr>
          <p:nvPr/>
        </p:nvSpPr>
        <p:spPr bwMode="auto">
          <a:xfrm>
            <a:off x="5480303" y="2723979"/>
            <a:ext cx="1620837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2" name="AutoShape 4"/>
          <p:cNvSpPr>
            <a:spLocks noChangeArrowheads="1"/>
          </p:cNvSpPr>
          <p:nvPr/>
        </p:nvSpPr>
        <p:spPr bwMode="auto">
          <a:xfrm>
            <a:off x="3784849" y="2723979"/>
            <a:ext cx="1611312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2144221" y="2723979"/>
            <a:ext cx="1563687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" name="AutoShape 6"/>
          <p:cNvSpPr>
            <a:spLocks noChangeArrowheads="1"/>
          </p:cNvSpPr>
          <p:nvPr/>
        </p:nvSpPr>
        <p:spPr bwMode="auto">
          <a:xfrm>
            <a:off x="430882" y="2723979"/>
            <a:ext cx="1620838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87305" y="1678957"/>
            <a:ext cx="901737" cy="124883"/>
            <a:chOff x="2003" y="3439"/>
            <a:chExt cx="468" cy="244"/>
          </a:xfrm>
        </p:grpSpPr>
        <p:sp>
          <p:nvSpPr>
            <p:cNvPr id="151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8" name="Rectangle 14"/>
          <p:cNvSpPr>
            <a:spLocks noChangeArrowheads="1"/>
          </p:cNvSpPr>
          <p:nvPr/>
        </p:nvSpPr>
        <p:spPr bwMode="gray">
          <a:xfrm rot="3419336">
            <a:off x="2329408" y="1443171"/>
            <a:ext cx="874183" cy="971102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52051" y="1678957"/>
            <a:ext cx="901737" cy="124883"/>
            <a:chOff x="2003" y="3439"/>
            <a:chExt cx="468" cy="244"/>
          </a:xfrm>
        </p:grpSpPr>
        <p:sp>
          <p:nvSpPr>
            <p:cNvPr id="147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8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9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0" name="Rectangle 20"/>
          <p:cNvSpPr>
            <a:spLocks noChangeArrowheads="1"/>
          </p:cNvSpPr>
          <p:nvPr/>
        </p:nvSpPr>
        <p:spPr bwMode="gray">
          <a:xfrm rot="3419336">
            <a:off x="3924790" y="1443171"/>
            <a:ext cx="874183" cy="971102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916793" y="1678957"/>
            <a:ext cx="1179195" cy="124883"/>
            <a:chOff x="2003" y="3439"/>
            <a:chExt cx="468" cy="244"/>
          </a:xfrm>
        </p:grpSpPr>
        <p:sp>
          <p:nvSpPr>
            <p:cNvPr id="143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5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" name="Rectangle 26"/>
          <p:cNvSpPr>
            <a:spLocks noChangeArrowheads="1"/>
          </p:cNvSpPr>
          <p:nvPr/>
        </p:nvSpPr>
        <p:spPr bwMode="gray">
          <a:xfrm rot="3419336">
            <a:off x="5589535" y="1443171"/>
            <a:ext cx="874183" cy="971102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" name="Rectangle 27"/>
          <p:cNvSpPr>
            <a:spLocks noChangeArrowheads="1"/>
          </p:cNvSpPr>
          <p:nvPr/>
        </p:nvSpPr>
        <p:spPr bwMode="gray">
          <a:xfrm>
            <a:off x="770190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2004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56" name="Rectangle 28"/>
          <p:cNvSpPr>
            <a:spLocks noChangeArrowheads="1"/>
          </p:cNvSpPr>
          <p:nvPr/>
        </p:nvSpPr>
        <p:spPr bwMode="gray">
          <a:xfrm>
            <a:off x="2465640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2005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7" name="Rectangle 29"/>
          <p:cNvSpPr>
            <a:spLocks noChangeArrowheads="1"/>
          </p:cNvSpPr>
          <p:nvPr/>
        </p:nvSpPr>
        <p:spPr bwMode="gray">
          <a:xfrm>
            <a:off x="4011865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2009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8" name="Rectangle 30"/>
          <p:cNvSpPr>
            <a:spLocks noChangeArrowheads="1"/>
          </p:cNvSpPr>
          <p:nvPr/>
        </p:nvSpPr>
        <p:spPr bwMode="gray">
          <a:xfrm>
            <a:off x="5707315" y="179325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2012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9" name="Rectangle 31"/>
          <p:cNvSpPr>
            <a:spLocks noChangeArrowheads="1"/>
          </p:cNvSpPr>
          <p:nvPr/>
        </p:nvSpPr>
        <p:spPr bwMode="auto">
          <a:xfrm>
            <a:off x="611560" y="3085482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積極投入開發辨識微處理系統</a:t>
            </a:r>
            <a:r>
              <a:rPr lang="en-US" altLang="zh-TW" sz="1200" dirty="0" smtClean="0"/>
              <a:t>(MCU)</a:t>
            </a:r>
            <a:r>
              <a:rPr lang="zh-TW" altLang="en-US" sz="1200" dirty="0" smtClean="0"/>
              <a:t> 。</a:t>
            </a:r>
            <a:endParaRPr lang="zh-TW" altLang="en-US" sz="1200" dirty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588228" y="1690926"/>
            <a:ext cx="1179195" cy="124883"/>
            <a:chOff x="2003" y="3439"/>
            <a:chExt cx="468" cy="244"/>
          </a:xfrm>
        </p:grpSpPr>
        <p:sp>
          <p:nvSpPr>
            <p:cNvPr id="164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7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8" name="Rectangle 26"/>
          <p:cNvSpPr>
            <a:spLocks noChangeArrowheads="1"/>
          </p:cNvSpPr>
          <p:nvPr/>
        </p:nvSpPr>
        <p:spPr bwMode="gray">
          <a:xfrm rot="3419336">
            <a:off x="7260966" y="1455140"/>
            <a:ext cx="874183" cy="971102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gray">
          <a:xfrm>
            <a:off x="7378746" y="1805224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2013</a:t>
            </a:r>
          </a:p>
        </p:txBody>
      </p:sp>
      <p:sp>
        <p:nvSpPr>
          <p:cNvPr id="170" name="AutoShape 3"/>
          <p:cNvSpPr>
            <a:spLocks noChangeArrowheads="1"/>
          </p:cNvSpPr>
          <p:nvPr/>
        </p:nvSpPr>
        <p:spPr bwMode="auto">
          <a:xfrm>
            <a:off x="7164290" y="2715768"/>
            <a:ext cx="1620837" cy="1709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2" name="Rectangle 31"/>
          <p:cNvSpPr>
            <a:spLocks noChangeArrowheads="1"/>
          </p:cNvSpPr>
          <p:nvPr/>
        </p:nvSpPr>
        <p:spPr bwMode="auto">
          <a:xfrm>
            <a:off x="2267744" y="3075808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投入智慧型行動裝置應用領域，包含手寫與名片辨識技術。</a:t>
            </a:r>
            <a:endParaRPr lang="zh-TW" altLang="en-US" sz="1200" dirty="0"/>
          </a:p>
        </p:txBody>
      </p:sp>
      <p:sp>
        <p:nvSpPr>
          <p:cNvPr id="173" name="Rectangle 31"/>
          <p:cNvSpPr>
            <a:spLocks noChangeArrowheads="1"/>
          </p:cNvSpPr>
          <p:nvPr/>
        </p:nvSpPr>
        <p:spPr bwMode="auto">
          <a:xfrm>
            <a:off x="3923928" y="3075809"/>
            <a:ext cx="12961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開發各項</a:t>
            </a:r>
            <a:r>
              <a:rPr lang="en-US" altLang="zh-TW" sz="1200" dirty="0" smtClean="0"/>
              <a:t>APP</a:t>
            </a:r>
            <a:r>
              <a:rPr lang="zh-TW" altLang="en-US" sz="1200" dirty="0" smtClean="0"/>
              <a:t>商品，正式於</a:t>
            </a:r>
            <a:r>
              <a:rPr lang="en-US" altLang="zh-TW" sz="1200" dirty="0" smtClean="0"/>
              <a:t>APP Store</a:t>
            </a:r>
            <a:r>
              <a:rPr lang="zh-TW" altLang="en-US" sz="1200" dirty="0" smtClean="0"/>
              <a:t>上架並躋身為商業應用</a:t>
            </a:r>
            <a:r>
              <a:rPr lang="en-US" altLang="zh-TW" sz="1200" dirty="0" smtClean="0"/>
              <a:t>TOP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10</a:t>
            </a:r>
            <a:r>
              <a:rPr lang="zh-TW" altLang="en-US" sz="1200" dirty="0" smtClean="0"/>
              <a:t> 。</a:t>
            </a:r>
            <a:endParaRPr lang="zh-TW" altLang="en-US" sz="1200" dirty="0"/>
          </a:p>
        </p:txBody>
      </p:sp>
      <p:sp>
        <p:nvSpPr>
          <p:cNvPr id="174" name="Rectangle 31"/>
          <p:cNvSpPr>
            <a:spLocks noChangeArrowheads="1"/>
          </p:cNvSpPr>
          <p:nvPr/>
        </p:nvSpPr>
        <p:spPr bwMode="auto">
          <a:xfrm>
            <a:off x="5652120" y="3075808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投入行動裝置週邊之軟硬體整合。</a:t>
            </a:r>
            <a:endParaRPr lang="zh-TW" altLang="en-US" sz="1200" dirty="0"/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7308304" y="3075808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進行雲端技術整合與應用。</a:t>
            </a:r>
          </a:p>
          <a:p>
            <a:pPr lvl="0">
              <a:buFont typeface="Arial" pitchFamily="34" charset="0"/>
              <a:buChar char="•"/>
            </a:pPr>
            <a:r>
              <a:rPr lang="zh-TW" altLang="en-US" sz="1200" dirty="0" smtClean="0"/>
              <a:t>提供全方位企業端解決方案。</a:t>
            </a:r>
            <a:endParaRPr lang="zh-TW" altLang="en-US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1" grpId="0" animBg="1"/>
      <p:bldP spid="132" grpId="0" animBg="1"/>
      <p:bldP spid="133" grpId="0" animBg="1"/>
      <p:bldP spid="134" grpId="0" animBg="1"/>
      <p:bldP spid="138" grpId="0" animBg="1"/>
      <p:bldP spid="140" grpId="0" animBg="1"/>
      <p:bldP spid="142" grpId="0" animBg="1"/>
      <p:bldP spid="155" grpId="0"/>
      <p:bldP spid="156" grpId="0"/>
      <p:bldP spid="157" grpId="0"/>
      <p:bldP spid="158" grpId="0"/>
      <p:bldP spid="159" grpId="0"/>
      <p:bldP spid="168" grpId="0" animBg="1"/>
      <p:bldP spid="169" grpId="0"/>
      <p:bldP spid="170" grpId="0" animBg="1"/>
      <p:bldP spid="172" grpId="0"/>
      <p:bldP spid="173" grpId="0"/>
      <p:bldP spid="174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512" y="1491630"/>
            <a:ext cx="8755203" cy="2664296"/>
            <a:chOff x="180265" y="1524317"/>
            <a:chExt cx="8818642" cy="2936472"/>
          </a:xfrm>
        </p:grpSpPr>
        <p:sp>
          <p:nvSpPr>
            <p:cNvPr id="3" name="Freeform 2"/>
            <p:cNvSpPr/>
            <p:nvPr/>
          </p:nvSpPr>
          <p:spPr>
            <a:xfrm>
              <a:off x="4590380" y="2833775"/>
              <a:ext cx="3652871" cy="317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8554"/>
                  </a:lnTo>
                  <a:lnTo>
                    <a:pt x="3654300" y="158554"/>
                  </a:lnTo>
                  <a:lnTo>
                    <a:pt x="3654300" y="317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4590380" y="2833775"/>
              <a:ext cx="1825641" cy="317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8554"/>
                  </a:lnTo>
                  <a:lnTo>
                    <a:pt x="1827150" y="158554"/>
                  </a:lnTo>
                  <a:lnTo>
                    <a:pt x="1827150" y="317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4544342" y="2833775"/>
              <a:ext cx="90488" cy="317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7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763151" y="2833775"/>
              <a:ext cx="1827228" cy="317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27150" y="0"/>
                  </a:moveTo>
                  <a:lnTo>
                    <a:pt x="1827150" y="158554"/>
                  </a:lnTo>
                  <a:lnTo>
                    <a:pt x="0" y="158554"/>
                  </a:lnTo>
                  <a:lnTo>
                    <a:pt x="0" y="317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935922" y="2833775"/>
              <a:ext cx="3654458" cy="317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54300" y="0"/>
                  </a:moveTo>
                  <a:lnTo>
                    <a:pt x="3654300" y="158554"/>
                  </a:lnTo>
                  <a:lnTo>
                    <a:pt x="0" y="158554"/>
                  </a:lnTo>
                  <a:lnTo>
                    <a:pt x="0" y="317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834566" y="1524317"/>
              <a:ext cx="1510041" cy="1309681"/>
            </a:xfrm>
            <a:custGeom>
              <a:avLst/>
              <a:gdLst>
                <a:gd name="connsiteX0" fmla="*/ 0 w 1510041"/>
                <a:gd name="connsiteY0" fmla="*/ 0 h 1309681"/>
                <a:gd name="connsiteX1" fmla="*/ 1510041 w 1510041"/>
                <a:gd name="connsiteY1" fmla="*/ 0 h 1309681"/>
                <a:gd name="connsiteX2" fmla="*/ 1510041 w 1510041"/>
                <a:gd name="connsiteY2" fmla="*/ 1309681 h 1309681"/>
                <a:gd name="connsiteX3" fmla="*/ 0 w 1510041"/>
                <a:gd name="connsiteY3" fmla="*/ 1309681 h 1309681"/>
                <a:gd name="connsiteX4" fmla="*/ 0 w 1510041"/>
                <a:gd name="connsiteY4" fmla="*/ 0 h 130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41" h="1309681">
                  <a:moveTo>
                    <a:pt x="0" y="0"/>
                  </a:moveTo>
                  <a:lnTo>
                    <a:pt x="1510041" y="0"/>
                  </a:lnTo>
                  <a:lnTo>
                    <a:pt x="1510041" y="1309681"/>
                  </a:lnTo>
                  <a:lnTo>
                    <a:pt x="0" y="1309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蒙恬科技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股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公司</a:t>
              </a:r>
              <a:endPara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總公司與台灣事業部</a:t>
              </a:r>
              <a:endPara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0265" y="3151108"/>
              <a:ext cx="1510041" cy="1309681"/>
            </a:xfrm>
            <a:custGeom>
              <a:avLst/>
              <a:gdLst>
                <a:gd name="connsiteX0" fmla="*/ 0 w 1510041"/>
                <a:gd name="connsiteY0" fmla="*/ 0 h 1309681"/>
                <a:gd name="connsiteX1" fmla="*/ 1510041 w 1510041"/>
                <a:gd name="connsiteY1" fmla="*/ 0 h 1309681"/>
                <a:gd name="connsiteX2" fmla="*/ 1510041 w 1510041"/>
                <a:gd name="connsiteY2" fmla="*/ 1309681 h 1309681"/>
                <a:gd name="connsiteX3" fmla="*/ 0 w 1510041"/>
                <a:gd name="connsiteY3" fmla="*/ 1309681 h 1309681"/>
                <a:gd name="connsiteX4" fmla="*/ 0 w 1510041"/>
                <a:gd name="connsiteY4" fmla="*/ 0 h 130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41" h="1309681">
                  <a:moveTo>
                    <a:pt x="0" y="0"/>
                  </a:moveTo>
                  <a:lnTo>
                    <a:pt x="1510041" y="0"/>
                  </a:lnTo>
                  <a:lnTo>
                    <a:pt x="1510041" y="1309681"/>
                  </a:lnTo>
                  <a:lnTo>
                    <a:pt x="0" y="1309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蒙恬科技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新加坡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有限公司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07415" y="3151108"/>
              <a:ext cx="1510041" cy="1309681"/>
            </a:xfrm>
            <a:custGeom>
              <a:avLst/>
              <a:gdLst>
                <a:gd name="connsiteX0" fmla="*/ 0 w 1510041"/>
                <a:gd name="connsiteY0" fmla="*/ 0 h 1309681"/>
                <a:gd name="connsiteX1" fmla="*/ 1510041 w 1510041"/>
                <a:gd name="connsiteY1" fmla="*/ 0 h 1309681"/>
                <a:gd name="connsiteX2" fmla="*/ 1510041 w 1510041"/>
                <a:gd name="connsiteY2" fmla="*/ 1309681 h 1309681"/>
                <a:gd name="connsiteX3" fmla="*/ 0 w 1510041"/>
                <a:gd name="connsiteY3" fmla="*/ 1309681 h 1309681"/>
                <a:gd name="connsiteX4" fmla="*/ 0 w 1510041"/>
                <a:gd name="connsiteY4" fmla="*/ 0 h 130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41" h="1309681">
                  <a:moveTo>
                    <a:pt x="0" y="0"/>
                  </a:moveTo>
                  <a:lnTo>
                    <a:pt x="1510041" y="0"/>
                  </a:lnTo>
                  <a:lnTo>
                    <a:pt x="1510041" y="1309681"/>
                  </a:lnTo>
                  <a:lnTo>
                    <a:pt x="0" y="1309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蒙恬科技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香港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有限公司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34566" y="3151108"/>
              <a:ext cx="1510041" cy="1309681"/>
            </a:xfrm>
            <a:custGeom>
              <a:avLst/>
              <a:gdLst>
                <a:gd name="connsiteX0" fmla="*/ 0 w 1510041"/>
                <a:gd name="connsiteY0" fmla="*/ 0 h 1309681"/>
                <a:gd name="connsiteX1" fmla="*/ 1510041 w 1510041"/>
                <a:gd name="connsiteY1" fmla="*/ 0 h 1309681"/>
                <a:gd name="connsiteX2" fmla="*/ 1510041 w 1510041"/>
                <a:gd name="connsiteY2" fmla="*/ 1309681 h 1309681"/>
                <a:gd name="connsiteX3" fmla="*/ 0 w 1510041"/>
                <a:gd name="connsiteY3" fmla="*/ 1309681 h 1309681"/>
                <a:gd name="connsiteX4" fmla="*/ 0 w 1510041"/>
                <a:gd name="connsiteY4" fmla="*/ 0 h 130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41" h="1309681">
                  <a:moveTo>
                    <a:pt x="0" y="0"/>
                  </a:moveTo>
                  <a:lnTo>
                    <a:pt x="1510041" y="0"/>
                  </a:lnTo>
                  <a:lnTo>
                    <a:pt x="1510041" y="1309681"/>
                  </a:lnTo>
                  <a:lnTo>
                    <a:pt x="0" y="1309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廣州蒙恬電子貿易</a:t>
              </a:r>
              <a:endPara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有限公司</a:t>
              </a:r>
              <a:endPara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61716" y="3151108"/>
              <a:ext cx="1510041" cy="1309681"/>
            </a:xfrm>
            <a:custGeom>
              <a:avLst/>
              <a:gdLst>
                <a:gd name="connsiteX0" fmla="*/ 0 w 1510041"/>
                <a:gd name="connsiteY0" fmla="*/ 0 h 1309681"/>
                <a:gd name="connsiteX1" fmla="*/ 1510041 w 1510041"/>
                <a:gd name="connsiteY1" fmla="*/ 0 h 1309681"/>
                <a:gd name="connsiteX2" fmla="*/ 1510041 w 1510041"/>
                <a:gd name="connsiteY2" fmla="*/ 1309681 h 1309681"/>
                <a:gd name="connsiteX3" fmla="*/ 0 w 1510041"/>
                <a:gd name="connsiteY3" fmla="*/ 1309681 h 1309681"/>
                <a:gd name="connsiteX4" fmla="*/ 0 w 1510041"/>
                <a:gd name="connsiteY4" fmla="*/ 0 h 130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41" h="1309681">
                  <a:moveTo>
                    <a:pt x="0" y="0"/>
                  </a:moveTo>
                  <a:lnTo>
                    <a:pt x="1510041" y="0"/>
                  </a:lnTo>
                  <a:lnTo>
                    <a:pt x="1510041" y="1309681"/>
                  </a:lnTo>
                  <a:lnTo>
                    <a:pt x="0" y="1309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北京蒙恬科技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有限公司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88866" y="3151108"/>
              <a:ext cx="1510041" cy="1309681"/>
            </a:xfrm>
            <a:custGeom>
              <a:avLst/>
              <a:gdLst>
                <a:gd name="connsiteX0" fmla="*/ 0 w 1510041"/>
                <a:gd name="connsiteY0" fmla="*/ 0 h 1309681"/>
                <a:gd name="connsiteX1" fmla="*/ 1510041 w 1510041"/>
                <a:gd name="connsiteY1" fmla="*/ 0 h 1309681"/>
                <a:gd name="connsiteX2" fmla="*/ 1510041 w 1510041"/>
                <a:gd name="connsiteY2" fmla="*/ 1309681 h 1309681"/>
                <a:gd name="connsiteX3" fmla="*/ 0 w 1510041"/>
                <a:gd name="connsiteY3" fmla="*/ 1309681 h 1309681"/>
                <a:gd name="connsiteX4" fmla="*/ 0 w 1510041"/>
                <a:gd name="connsiteY4" fmla="*/ 0 h 130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41" h="1309681">
                  <a:moveTo>
                    <a:pt x="0" y="0"/>
                  </a:moveTo>
                  <a:lnTo>
                    <a:pt x="1510041" y="0"/>
                  </a:lnTo>
                  <a:lnTo>
                    <a:pt x="1510041" y="1309681"/>
                  </a:lnTo>
                  <a:lnTo>
                    <a:pt x="0" y="1309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蒙恬科技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美國</a:t>
              </a: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有限公司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23524" y="14916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uLnTx/>
              <a:uFillTx/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" name="標題 18"/>
          <p:cNvSpPr>
            <a:spLocks noGrp="1"/>
          </p:cNvSpPr>
          <p:nvPr>
            <p:ph type="title"/>
          </p:nvPr>
        </p:nvSpPr>
        <p:spPr>
          <a:xfrm>
            <a:off x="914400" y="195486"/>
            <a:ext cx="7978080" cy="857250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>
                <a:latin typeface="+mj-ea"/>
              </a:rPr>
              <a:t>關係企業圖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68313" y="2195515"/>
            <a:ext cx="52562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核心技術發展</a:t>
            </a:r>
            <a:endParaRPr lang="zh-TW" altLang="en-US" sz="4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446093" y="1432281"/>
            <a:ext cx="8207375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回顧電腦發展歷程，自個人電腦應用開始，人機介面互動一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直是相當重要的研究課題，而「蒙恬科技」於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1991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年的成立，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即是希望讓大家都能透過更自然的方式使用電腦並發揮效用。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195486"/>
            <a:ext cx="797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000" dirty="0" smtClean="0">
                <a:solidFill>
                  <a:srgbClr val="00B0F0"/>
                </a:solidFill>
                <a:latin typeface="+mj-ea"/>
                <a:ea typeface="微軟正黑體" pitchFamily="34" charset="-120"/>
                <a:cs typeface="Arial" pitchFamily="34" charset="0"/>
              </a:rPr>
              <a:t>發展背景</a:t>
            </a:r>
            <a:endParaRPr lang="en-US" altLang="zh-TW" sz="3000" dirty="0" smtClean="0">
              <a:solidFill>
                <a:srgbClr val="00B0F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P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PenPower</Template>
  <TotalTime>7093</TotalTime>
  <Words>850</Words>
  <Application>Microsoft Office PowerPoint</Application>
  <PresentationFormat>如螢幕大小 (16:9)</PresentationFormat>
  <Paragraphs>230</Paragraphs>
  <Slides>28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PenPower</vt:lpstr>
      <vt:lpstr>     </vt:lpstr>
      <vt:lpstr>蒙恬科技  企業發展 </vt:lpstr>
      <vt:lpstr>PowerPoint 簡報</vt:lpstr>
      <vt:lpstr>公司簡介</vt:lpstr>
      <vt:lpstr>設立與沿革</vt:lpstr>
      <vt:lpstr>設立與沿革</vt:lpstr>
      <vt:lpstr>關係企業圖</vt:lpstr>
      <vt:lpstr>核心技術發展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系統整合</vt:lpstr>
      <vt:lpstr>系統整合</vt:lpstr>
      <vt:lpstr>系統整合</vt:lpstr>
      <vt:lpstr>系統整合</vt:lpstr>
      <vt:lpstr>系統整合</vt:lpstr>
      <vt:lpstr>2014年度商品願景</vt:lpstr>
      <vt:lpstr>新品核心主軸</vt:lpstr>
      <vt:lpstr>新品開發方向</vt:lpstr>
      <vt:lpstr>2014年度新品策略</vt:lpstr>
      <vt:lpstr>市場肯定</vt:lpstr>
      <vt:lpstr>近期國際獲獎紀錄</vt:lpstr>
      <vt:lpstr>企業形象</vt:lpstr>
      <vt:lpstr>企業形象活化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春電展調整建議</dc:title>
  <dc:creator>IVY</dc:creator>
  <cp:lastModifiedBy>elsa.cheng</cp:lastModifiedBy>
  <cp:revision>719</cp:revision>
  <cp:lastPrinted>2013-08-14T10:11:17Z</cp:lastPrinted>
  <dcterms:created xsi:type="dcterms:W3CDTF">2013-04-02T06:49:26Z</dcterms:created>
  <dcterms:modified xsi:type="dcterms:W3CDTF">2014-05-27T09:45:32Z</dcterms:modified>
</cp:coreProperties>
</file>